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9" r:id="rId2"/>
    <p:sldId id="256" r:id="rId3"/>
    <p:sldId id="257" r:id="rId4"/>
    <p:sldId id="297" r:id="rId5"/>
    <p:sldId id="289" r:id="rId6"/>
    <p:sldId id="296" r:id="rId7"/>
    <p:sldId id="290" r:id="rId8"/>
    <p:sldId id="292" r:id="rId9"/>
    <p:sldId id="293" r:id="rId10"/>
    <p:sldId id="291" r:id="rId11"/>
    <p:sldId id="258" r:id="rId12"/>
    <p:sldId id="278" r:id="rId13"/>
    <p:sldId id="281" r:id="rId14"/>
    <p:sldId id="298" r:id="rId15"/>
    <p:sldId id="279" r:id="rId16"/>
    <p:sldId id="280" r:id="rId17"/>
    <p:sldId id="261" r:id="rId18"/>
    <p:sldId id="300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301" r:id="rId27"/>
    <p:sldId id="302" r:id="rId28"/>
    <p:sldId id="286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296E50-195F-4B8B-915B-13CEFCFECC37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2BB05B-C3AA-4639-8AB4-2F2EEEE9A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9778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33DEAA-947E-4484-B49F-2CBA85540126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7237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7645-A104-45BE-9E33-80EABF03251C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C3D87-C50E-496F-A289-870917B76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52157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9596-ABD8-4EB4-9B57-4E7B7946D078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7D7A-D307-417D-B249-111A7188E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059751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E3A1F-219B-4274-BA5B-BBB1E7DC557D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5975-0C5C-48AC-977A-54215EC1B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730797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80C3F-2BF2-43D7-B9C4-EB087FE88425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6BDDA-F6E0-40B8-9B78-0F485E9EF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9267430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5F78-0D74-4747-9D65-A157CB1511BF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77F4-0434-4CF6-BF2E-1CA5FFD5B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536835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0BB5-B7A8-4A1B-A89B-4996DDFE63F9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BDCF-739C-441A-B125-EC9F2A081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223403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1E111-041E-43E1-A907-0DC6C686D986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5B55-008E-4139-95DF-6EADAFB0A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079344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70-E374-454D-8D42-96FC45FD1850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AA68-FAC7-481D-BF46-90175691C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092293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582D0-EB3C-4EB2-98ED-34D655A9FF1B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F0475-FF1E-4155-868D-5DDAD5CFF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9110382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004ED-A2AC-4079-8B30-F4704E123300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5FCF-F72C-4BA3-9627-EE0334E85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7929955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58D3-1C1F-4150-84CF-383DECFB3213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7E907-A8C1-468E-87D9-AC5378024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929041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82C465-0454-4F5F-9901-6077473EC2E2}" type="datetimeFigureOut">
              <a:rPr lang="ru-RU"/>
              <a:pPr>
                <a:defRPr/>
              </a:pPr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EF08B9-D5FC-4F38-977C-D09475A83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5&#1082;&#1083;.%20&#1048;.&#1040;.&#1050;&#1088;&#1099;&#1083;&#1086;&#1074;.%20&#1050;&#1074;&#1072;&#1088;&#1090;&#1077;&#1090;\&#1064;&#1091;&#1084;%20&#1084;&#1086;&#1088;&#1103;%20&#1080;%20&#1055;&#1080;&#1072;&#1085;&#1080;&#1085;&#1086;.mp3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basni.ru/basnya-332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Veronika\Desktop\5&#1082;&#1083;.%20&#1048;.&#1040;.&#1050;&#1088;&#1099;&#1083;&#1086;&#1074;.%20&#1050;&#1074;&#1072;&#1088;&#1090;&#1077;&#1090;\&#1057;&#1086;&#1083;&#1086;&#1074;&#1077;&#1081;%20-%20&#1087;&#1077;&#1085;&#1080;&#1077;%20&#1087;&#1090;&#1080;&#1094;.mp3" TargetMode="Externa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5&#1082;&#1083;.%20&#1048;.&#1040;.&#1050;&#1088;&#1099;&#1083;&#1086;&#1074;.%20&#1050;&#1074;&#1072;&#1088;&#1090;&#1077;&#1090;\&#1041;&#1072;&#1089;&#1085;&#1103;%20&#1050;&#1042;&#1040;&#1056;&#1058;&#1045;&#1058;%20%20(&#1073;&#1077;&#1079;%20&#1084;&#1091;&#1079;&#1099;&#1082;&#1080;)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429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/>
          </a:p>
          <a:p>
            <a:r>
              <a:rPr lang="ru-RU" u="sng" dirty="0" smtClean="0"/>
              <a:t>Возьмите карточки и выполните задания.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1.Зачеркни все буквы, обозначающие звонкие согласные звуки. Б Д З К Р</a:t>
            </a:r>
          </a:p>
          <a:p>
            <a:endParaRPr lang="ru-RU" dirty="0" smtClean="0"/>
          </a:p>
          <a:p>
            <a:r>
              <a:rPr lang="ru-RU" dirty="0" smtClean="0"/>
              <a:t>2. Зачеркни все глухие согласные. П Р Ф С Ч</a:t>
            </a:r>
          </a:p>
          <a:p>
            <a:endParaRPr lang="ru-RU" dirty="0" smtClean="0"/>
          </a:p>
          <a:p>
            <a:r>
              <a:rPr lang="ru-RU" dirty="0" smtClean="0"/>
              <a:t>3. Зачеркни все гласные, указывающие мягкость согласных. Ё Ю Ы Я И</a:t>
            </a:r>
          </a:p>
          <a:p>
            <a:endParaRPr lang="ru-RU" dirty="0" smtClean="0"/>
          </a:p>
          <a:p>
            <a:r>
              <a:rPr lang="ru-RU" dirty="0" smtClean="0"/>
              <a:t>4. Зачеркни согласные, которые всегда мягкие. Л Ч Щ Й</a:t>
            </a:r>
          </a:p>
          <a:p>
            <a:endParaRPr lang="ru-RU" dirty="0" smtClean="0"/>
          </a:p>
          <a:p>
            <a:r>
              <a:rPr lang="ru-RU" dirty="0" smtClean="0"/>
              <a:t>5. Зачеркни все гласные, которые могут обозначать два звука. Я Е Ё О Ю</a:t>
            </a:r>
          </a:p>
          <a:p>
            <a:endParaRPr lang="ru-RU" dirty="0" smtClean="0"/>
          </a:p>
          <a:p>
            <a:r>
              <a:rPr lang="ru-RU" dirty="0" smtClean="0"/>
              <a:t>6. Зачеркни согласные, которые всегда твёрдые. Ш В Ж Ц</a:t>
            </a: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read.sgau.ru/files/pages/5452/1393919092general_pages_literatura_i_muzyk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662462" cy="4437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6988" y="476250"/>
            <a:ext cx="9144001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Литература и музыка – два самостоятельных искусства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3635375" y="1149350"/>
            <a:ext cx="52578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При соединении слова с музыкой одно пополняет другое: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слову музыка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сообщает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необыкновенную силу выражения,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музыке слово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charset="0"/>
              </a:rPr>
              <a:t>–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полную определённость. </a:t>
            </a:r>
          </a:p>
          <a:p>
            <a:pPr algn="ctr" eaLnBrk="1" hangingPunct="1"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Соединение поэзии с музыкой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может увеличить силу впечатления той и другой. Довести её до высшего предела,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а это и составляет задачу искусства.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0" y="2603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Знаете ли вы, что. . .</a:t>
            </a:r>
          </a:p>
        </p:txBody>
      </p:sp>
      <p:pic>
        <p:nvPicPr>
          <p:cNvPr id="6148" name="Рисунок 3" descr="http://www.fedorov.ws/files/ku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256" y="1137449"/>
            <a:ext cx="3240360" cy="43204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879475" y="5373688"/>
            <a:ext cx="2174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Цезарь Антонович Кюи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8100" y="200025"/>
            <a:ext cx="9105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Музыка сопровождает басни 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042988" y="335756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172" name="Picture 7" descr="http://img.labirint.ru/images/comments_pic/0944/010lab0opo12565943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393" y="1052736"/>
            <a:ext cx="2880607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5" descr="data:image/jpeg;base64,/9j/4AAQSkZJRgABAQAAAQABAAD/2wCEAAkGBxQTEhUUExIVFhQWGRgbFxgWGB0dHhgeGh4XHBoaGxwZHCggGiEmHB8YITEhJykrLi4uGB8zODMsNygtLisBCgoKDg0OGhAQGiwkICYsLSwsLC8sLCwsMCwsLCwsNC0sLCwsLCwsLCwsLCwsLDcsLCwsLCwsNCwsLCwsLCwsLP/AABEIAKAAoAMBIgACEQEDEQH/xAAcAAACAgMBAQAAAAAAAAAAAAAABgQFAQMHAgj/xAA6EAACAQIEBAMFBwMEAwEAAAABAhEAAwQSITEFBkFRE2FxIjKBkbEzQmJyodHwI8HCBxRSohYk4RX/xAAZAQACAwEAAAAAAAAAAAAAAAAAAwECBAX/xAAmEQACAgEEAgICAwEAAAAAAAAAAQIRAwQSITETMkFhIlEVcYEF/9oADAMBAAIRAxEAPwDuNFFFABRRRQAV5Y16rBoAh2OJWmJUOMw3U6EfA1LBpb5v4SHQ3lgOgJb8SjeexHekm9xC7cUqcQwthZj/AJeQYHTTXYzVYt7trGyxrx70/wC0daDA7Gq3ivGbdnRtW6KKOXbQXDWcuxRTv3Ek1E45xuwgiFu3DoqABteknWPrVhErrgW8Rxe4bhdHdQdhmmPSrbC82EQLludN1O59KlLwy4+HE27aXrkZyBGUT8dYilzH4YoYNtlAPvN979IFVpoyS8kObGfC8WuXbpUKLeUA5W1Zp6dl/WrO3xG2xAziTOh303EVzvOZmTO89fWarb/FdSQs92J389qNxC1DXZ1vC4pXEqfUdj2MVurmvCMfctwykKWiRuPiN66RZJyiYJjpUp2acWXee6KKKkaFFFFABRRRQAUUUUAFeLhMaanzr3RQAic28Lu3bTNiry+CNrNsGHPRWJOvx030qJh+GYS7YW2bgNwrLLOWe6gHYDt5Uyc38HfEC3kMZST5bHWOp0A+JpMtcvXr1sPbJcHcAwVI3Ug/2NVeNNXfJbyS6+DVjMK1hcknw9lgmD20FbeDYK4zZvCvGRK+EwEr3EjXXzEVt4njVs4UpdRrTKICvOsaCGiD61K4Tz/bFhLSIz3kGVjHsKRpmLRBneBvNThzSnDlEZIRi+B24ZhFt2oXOs6nOxZgT3k0nY/E3EdlF8vG5BMGdxExTHwLiF6/mNy1ltZQFJ0LnqY6CP4a59jBiGdx4Rt5ZlVBCpHWWG3maJGXUXSo2YnGi2s3Bl6A7gk7CqTDA5LbtqWB0jTQ7z1HlTnh+DXMRYnIUASSTqbjfgnZfPc1s4LwWxeu5bpQsg0thtYHcA9O1VoU8TVL5ZW8r8Qtm7F8SNww90H8YH6V0vD31dQyEFehFRjwiwQB4SQugAG1TLdsKIAAA6CrJUaceNw4PdFFFSNCiiigAooooAKKKKACiiigDBrwlpVkgASZMdT3NbK8XEJ2MUAeMQqlWDgFYOYMJEdZBpRscRs20Ny1cDCwfdDfaI0lND1WYHpTLi+GC4rK7uVYQQGj6VU8L5Tw9q4rW7SgWzKk+0zNGXMWOsBdAPxGgng28K5iOKTNh7RYgwxc5VVuondvgD6ipa8LzENffxSDIEQinuEkyfNifhWb9lcNh38BFQIGYKBpJ1OnzrVy9xb/AHCNmADqYYDsdjRZH2IHG+L3sbf8O2zZCxVUUxI7tHfsauuTuX79nEB7lvKoVhuNzHY07YbBpbEIiqPwgCt4qKErD+W5sBWaKKkcFFFFABRRRQAUUUUAFYoNVvEuMWrSOxuJKjbMJzfdWN5JqG65Bfo18A4s2IFxzbNtVcoFb3pXRp6b7RNT8NjUuZsjq2Uw2UzB7GNjXL7XNL2cPcsqGDyz3L06zcMwojcmRPSKm8m862kC2HsrZQDRw0gncl5Ekk6z1mlwyxl0WzRWJ1JnSprNI93/AFAtLdcMpyBgEYAjMD70jXUfrNWvD+dMJd0F0KZ+9p850FXUkxKyRfyMJFZisA16qwwhcYWbF38j/Q0l4YPh1t4hNZkOOhU6qD+v6U/XUBBB2II+dJ2GARWwt8ZYkKx0DL0IO0iqyLRGjh/EEvLmQz3HUeoqRdu5RJ+n7VzjDW8VbuZLVvxgD7LajTvmX+GvPGOPYu3OdZylVIsFmW2X0Gd30ZvwgQKLCjomHxiuYB86k1zngvMqrczQrLOViPZ1PUDbtpXRLTggEGQdqlOyGqPVFFFSQFFFFABWDWaw1AETH4+3aVmdgAok1wnHX/6niFfbLZiTEnqJjr510rmPGYRrl9L2dLmRFnXUaspVOuVhvXKr6kEyZPf96Rk54MmabUk18F4mCGKIeTaXYlhMke6RGp6ioHGOD3sMyBlY5lLZgDCgdz0O2nnTByLxK2720EZ7e694G4716/1G5hYWfASA7OQwJlsq6hio2BO0msuO/Wjra2GPIlkbu139iazE7k6V7tWmbMFGylm9F61Et4lYkkA04coYIXMNjWGrFBbX4hmP0FOfBxMeNylRv5H5vbDnwrzTZPulif6Z0/6nt0iuvIwIkbGvnKyRKlhKyCR3EiR8pruuA4xhxhkuWiPDiFUbgj7sHYjr2p2OXHJowSb4LqsMAd9arOD4prpZ59nYDYT1jv61LxV+CqjdiR6AbkUxO1Zpap0V/FcdCsEIEab7ny9KScV4hteGzjKoOVVBEsZ9pifeI6U8YHDQG8RbZ9psgC7Lssk6k9Z86rOKcGR5Nv2G/wCp9e3rVGyySfYkNgLFzFpawwKW7psT5MkloB6gAT50y4HjDYdgIm23vJ/xOxK/tVBw9o4rhrbaMpYR55WPx9avua8L4d7yeWX/ACH96n7BKuB4wuIW4oZDKnY1urnvL3Fzh3gz4Te9+H8Q/vXQVadqsnZVqjNFFFSQFeL1wKCzGAJJPYCszSfztxPOhw1q5DE/1WGuVeqjzP0mqTmoK2XhjnN1BWxI505rTEuDbXLbSdToWPRjHQDYHuaS8VfzQE9rNuB/NKcsbgcNbtnxVBUdTv8ApVXwJbBe+cPM5E0bpq0xO40FY1nTuSQ3+Il5EpyXPx8k7g/A7OR0z5bioxa4D7SsokQegFI/+8dz4lx2ZyPaLGSfIyatlxPh+Ily5ltke2UBbPqdPIfWnLgvDFuBRZtL7SgyREDuxO1TGWxfsX/0JflGEY0lwc0Vpk6CmjkTmlMI1y3eB8K6VbMNcjLIkjqCDr6V0S/y0gWfHXTMDltjcb7nSP7UvWLNsuhcI+R1JZRo2UgyPIiKmWVNU0ZFGeJqTRGx/I2KzXHtNa8ImbQaczBtQI+7E+dbeWWt3by4TCktqTev5dBG+UfoOlOnFOKoqtcdoUdf2rnD4S81x8RZc22u7qCV06aiqxmn7dGjLGOBborlncMFhltoqKIVRAnf4+dReIMisrEDMfZHcbwfrXN+T+b7lq4ljGDJbEw7SdT3Pr1p45n4XcvWyEJmVZY3ldgehFbE01wUhNT5JOeoXFcULdpj4gtsRCMRmhjscvWN6VbPHcTazJdTIyiSLqwPzBgYE9j8KXuLcfNxsxOd40j3RUDiYuMtf/o28TeOiy2nTQhSB6dO1dCfG4PiFsoLgOsggwynup71x7AYJrzEk6feaPkB+1TbPCL1tgUZfnHzFTZFDNxbljiFsxa8K8vf3W8pUmPkaeeU7N9MLbTEAC6oIMGdJ028qV+DcwPZIDktb6gnVfNSeg7U/IwIBBkEaGpVFXZ6oooqxBqxFsspUMVkRI3HmJ61zjjeDOHvMGEKx9hohY6Ce46k+tdMrVfsqwhgCD0OopObF5I0aNPqJYJbonNeJ8ui9ZTUM6urkdGjdf1n1ApcxXLlpyc2cSZIkCD22kRTlzXw+3ZuoLaBQykkD1HyqpxFohjqCe8/KaxNOD2mTU6tzyOS4ZUf+M2VXW2Y82Mt2nqaZLOLFi3kX7Ron8PafQbCoLqxOskkT5//ACtSr0Amdh3mqtszQzSXXfwe72Kc4RsOtp2JVgbiEQcxli0wQT8ak4nCgOrADKwUn4D2fnoKs7gCKttYOXc92OrH5/pSs/Fjbe5ZZSyJJWNCoOsHymrpWdVR/FKfJP43hFuIWgZxBUnuOm4FRhiF0kgE9JH83qFjeY3M+CoVRo1xlEknos/GqrD2bmIZgDmYCTP89flTlhW38mJzYllaoYmVXWCAy028tcxZQtm6dBork/IN+9cvweJaxcQtPhXTGbWCehE9OlX2Oxy2lzNqCYEdTppPxHzqicsb45MXjnCe2PYzc1x4zev6QKX7uCtsZZFJ7xUlWLaEkkfSB9KlX+GXUGYoY8tY9YrSpWrNuN7opkJEAEAADsKzWJqVgVtTN5yFHQAmfUjYUFyKWHcfGm3gnErtuwjuBcsD2SV9+3l09ofeA8qW+OYq1cFu1YtwAwZmKgCB0k6matORcey2bvsG5Z8ZwCmrLtoV6g9Iq0eykh5tOCAQZB1BHWvdV/BEi1GVlXM2RWEEKTIEdP2qwphQKwazQaAEjnv7W3+RvqKWzvTJz39rb/I31FLdc7L7sw5fdm4YtpmZmtSOVIYbggj4GvNFKFrh2aOJ8dJtZVtXfEnTKpIGu8jfSqHBWrxuPcewWDbG42XL5xrNMtaDZMnX2SDIJ7/zemKdLo1PV5GL+JcnJmgDWAW01yySQNJMSY6UwcK4SqyTEEq2jyGAmUJWJE6g1VccUeyRtr8uvzq85M5bDyCwVXUFk6ASYMTuf0EVoyN7E+jfp5Wrkhl4diFtpBCt+YTp0Gu8VS80XEvXLBZAShcppoui6gbdvlV7b4OtpSrOzkE5TP3ek9z0pUu4V1vObjZoACeh12/m1YlkTbVjNU4rDKSXfBIwuI8O4j9ARm9DvT0twHWf551zu9fUaGdfLfymrpbv/qZw8XLcKeuYEjKGB0I+lasL4pnO006TX+lhxzhYym4iwRqQO3WlrEXgiliYAG9bbGIZGzo2U9ex8iNo/etXN/Dbd3DDE2cwIOVre4DGNI9dj1BpsZqXQ6OaMug4rg7rYYOttlt3CAWfRiCC0Ko90HbNNOP+nNqMMx6Ndcj4QP7Gl3AY9kIDM7LKiM56EdNjTTynj7RTw0eNWIQiCAWJAGutTjyKRSOVTQxgVmsCs08uFBooNACRz39rb/I31FLdMnPf2tv8jfUUt1zs3uzDl92YooopQsKCKKKAKDiKG5eW3MAkIPLMYJ/namrBcRSxfu51YHQKeyjosb9zVFj8OVbxVGqZXA80JJ+YP6UcwcftrKf7e9cBI8Nl91yQCuV53g6ga07JHyQSOxpMkdnLGXH80WgPZJZug2HzNU2GuM+a4+rOZ+A0AFInE+IXlcD2kdfezjUE7iGE/pTPy5xK7dBF1DoAQ8aHypS0vjVidbqXNbV0XqYcT7YY2iG1AEkCBJUnvNYd2Nq7bUwHy5tPahGJgdpEz2rwy7jbMIPod60Li7lv2kCggGDlzAaRt/N6jGnu7M3kjKqVMgcQ5ls2XCkFzImB7MeZ3g+VRsNztcuWsUDatDMBcETAIYAAA+R3PUVQtwpnuwmYjdnYEBfUx+gqYcMbVl7aBLj3coZ4PsKDMKZhZ0Jmt0IwiiYx23El8G5muNeQXEDIDLBNCQusAnzipGE5mUuVe2yNmMAa5ddJI8o1FUK8NCEFmzeaHaemhBJj0q74PirFqFylSfvNBnzPalz2JcIU5R21R1nk7ib3Q6uZyZYbqZnf5UyCk/kLe96J/lTjT8LbgrNOJtwVhQaKDTRgkc9/a2/yN9RS3TJz39rb/I31FLVc7N7sw5fdhRRRShYUEUUUAa3w6ndRUW5wy24QEPltmUGYgKe6gHQ+dTqzU2yVJrogDg9nNmySxMksSST3JOpqdRRQ22FtlZjDea4BbEKvVtA3f4VXpicRmyrOh2C6D4mmOsk+dWUvogi4Q3CP6qiRsZmfh0NV2Mwd262wRBsP7wNzVhkctJiAdPIVtxVsspUNlJ6xMVCdAVWEwFhvYzEssk9CZidPgK928ZatsyC1AUxmHtH4zqKsMNhUQAKNup313rcFAJMCTue9TuAaP9O7obxSp0hP8qdaTuQzre9E/wAqcRW3B6I24fR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8198" name="AutoShape 7" descr="data:image/jpeg;base64,/9j/4AAQSkZJRgABAQAAAQABAAD/2wCEAAkGBxQTEhUUExIVFhQWGRgbFxgWGB0dHhgeGh4XHBoaGxwZHCggGiEmHB8YITEhJykrLi4uGB8zODMsNygtLisBCgoKDg0OGhAQGiwkICYsLSwsLC8sLCwsMCwsLCwsNC0sLCwsLCwsLCwsLCwsLDcsLCwsLCwsNCwsLCwsLCwsLP/AABEIAKAAoAMBIgACEQEDEQH/xAAcAAACAgMBAQAAAAAAAAAAAAAABgQFAQMHAgj/xAA6EAACAQIEBAMFBwMEAwEAAAABAhEAAwQSITEFBkFRE2FxIjKBkbEzQmJyodHwI8HCBxRSohYk4RX/xAAZAQACAwEAAAAAAAAAAAAAAAAAAwECBAX/xAAmEQACAgEEAgICAwEAAAAAAAAAAQIRAwQSITETMkFhIlEVcYEF/9oADAMBAAIRAxEAPwDuNFFFABRRRQAV5Y16rBoAh2OJWmJUOMw3U6EfA1LBpb5v4SHQ3lgOgJb8SjeexHekm9xC7cUqcQwthZj/AJeQYHTTXYzVYt7trGyxrx70/wC0daDA7Gq3ivGbdnRtW6KKOXbQXDWcuxRTv3Ek1E45xuwgiFu3DoqABteknWPrVhErrgW8Rxe4bhdHdQdhmmPSrbC82EQLludN1O59KlLwy4+HE27aXrkZyBGUT8dYilzH4YoYNtlAPvN979IFVpoyS8kObGfC8WuXbpUKLeUA5W1Zp6dl/WrO3xG2xAziTOh303EVzvOZmTO89fWarb/FdSQs92J389qNxC1DXZ1vC4pXEqfUdj2MVurmvCMfctwykKWiRuPiN66RZJyiYJjpUp2acWXee6KKKkaFFFFABRRRQAUUUUAFeLhMaanzr3RQAic28Lu3bTNiry+CNrNsGHPRWJOvx030qJh+GYS7YW2bgNwrLLOWe6gHYDt5Uyc38HfEC3kMZST5bHWOp0A+JpMtcvXr1sPbJcHcAwVI3Ug/2NVeNNXfJbyS6+DVjMK1hcknw9lgmD20FbeDYK4zZvCvGRK+EwEr3EjXXzEVt4njVs4UpdRrTKICvOsaCGiD61K4Tz/bFhLSIz3kGVjHsKRpmLRBneBvNThzSnDlEZIRi+B24ZhFt2oXOs6nOxZgT3k0nY/E3EdlF8vG5BMGdxExTHwLiF6/mNy1ltZQFJ0LnqY6CP4a59jBiGdx4Rt5ZlVBCpHWWG3maJGXUXSo2YnGi2s3Bl6A7gk7CqTDA5LbtqWB0jTQ7z1HlTnh+DXMRYnIUASSTqbjfgnZfPc1s4LwWxeu5bpQsg0thtYHcA9O1VoU8TVL5ZW8r8Qtm7F8SNww90H8YH6V0vD31dQyEFehFRjwiwQB4SQugAG1TLdsKIAAA6CrJUaceNw4PdFFFSNCiiigAooooAKKKKACiiigDBrwlpVkgASZMdT3NbK8XEJ2MUAeMQqlWDgFYOYMJEdZBpRscRs20Ny1cDCwfdDfaI0lND1WYHpTLi+GC4rK7uVYQQGj6VU8L5Tw9q4rW7SgWzKk+0zNGXMWOsBdAPxGgng28K5iOKTNh7RYgwxc5VVuondvgD6ipa8LzENffxSDIEQinuEkyfNifhWb9lcNh38BFQIGYKBpJ1OnzrVy9xb/AHCNmADqYYDsdjRZH2IHG+L3sbf8O2zZCxVUUxI7tHfsauuTuX79nEB7lvKoVhuNzHY07YbBpbEIiqPwgCt4qKErD+W5sBWaKKkcFFFFABRRRQAUUUUAFYoNVvEuMWrSOxuJKjbMJzfdWN5JqG65Bfo18A4s2IFxzbNtVcoFb3pXRp6b7RNT8NjUuZsjq2Uw2UzB7GNjXL7XNL2cPcsqGDyz3L06zcMwojcmRPSKm8m862kC2HsrZQDRw0gncl5Ekk6z1mlwyxl0WzRWJ1JnSprNI93/AFAtLdcMpyBgEYAjMD70jXUfrNWvD+dMJd0F0KZ+9p850FXUkxKyRfyMJFZisA16qwwhcYWbF38j/Q0l4YPh1t4hNZkOOhU6qD+v6U/XUBBB2II+dJ2GARWwt8ZYkKx0DL0IO0iqyLRGjh/EEvLmQz3HUeoqRdu5RJ+n7VzjDW8VbuZLVvxgD7LajTvmX+GvPGOPYu3OdZylVIsFmW2X0Gd30ZvwgQKLCjomHxiuYB86k1zngvMqrczQrLOViPZ1PUDbtpXRLTggEGQdqlOyGqPVFFFSQFFFFABWDWaw1AETH4+3aVmdgAok1wnHX/6niFfbLZiTEnqJjr510rmPGYRrl9L2dLmRFnXUaspVOuVhvXKr6kEyZPf96Rk54MmabUk18F4mCGKIeTaXYlhMke6RGp6ioHGOD3sMyBlY5lLZgDCgdz0O2nnTByLxK2720EZ7e694G4716/1G5hYWfASA7OQwJlsq6hio2BO0msuO/Wjra2GPIlkbu139iazE7k6V7tWmbMFGylm9F61Et4lYkkA04coYIXMNjWGrFBbX4hmP0FOfBxMeNylRv5H5vbDnwrzTZPulif6Z0/6nt0iuvIwIkbGvnKyRKlhKyCR3EiR8pruuA4xhxhkuWiPDiFUbgj7sHYjr2p2OXHJowSb4LqsMAd9arOD4prpZ59nYDYT1jv61LxV+CqjdiR6AbkUxO1Zpap0V/FcdCsEIEab7ny9KScV4hteGzjKoOVVBEsZ9pifeI6U8YHDQG8RbZ9psgC7Lssk6k9Z86rOKcGR5Nv2G/wCp9e3rVGyySfYkNgLFzFpawwKW7psT5MkloB6gAT50y4HjDYdgIm23vJ/xOxK/tVBw9o4rhrbaMpYR55WPx9avua8L4d7yeWX/ACH96n7BKuB4wuIW4oZDKnY1urnvL3Fzh3gz4Te9+H8Q/vXQVadqsnZVqjNFFFSQFeL1wKCzGAJJPYCszSfztxPOhw1q5DE/1WGuVeqjzP0mqTmoK2XhjnN1BWxI505rTEuDbXLbSdToWPRjHQDYHuaS8VfzQE9rNuB/NKcsbgcNbtnxVBUdTv8ApVXwJbBe+cPM5E0bpq0xO40FY1nTuSQ3+Il5EpyXPx8k7g/A7OR0z5bioxa4D7SsokQegFI/+8dz4lx2ZyPaLGSfIyatlxPh+Ily5ltke2UBbPqdPIfWnLgvDFuBRZtL7SgyREDuxO1TGWxfsX/0JflGEY0lwc0Vpk6CmjkTmlMI1y3eB8K6VbMNcjLIkjqCDr6V0S/y0gWfHXTMDltjcb7nSP7UvWLNsuhcI+R1JZRo2UgyPIiKmWVNU0ZFGeJqTRGx/I2KzXHtNa8ImbQaczBtQI+7E+dbeWWt3by4TCktqTev5dBG+UfoOlOnFOKoqtcdoUdf2rnD4S81x8RZc22u7qCV06aiqxmn7dGjLGOBborlncMFhltoqKIVRAnf4+dReIMisrEDMfZHcbwfrXN+T+b7lq4ljGDJbEw7SdT3Pr1p45n4XcvWyEJmVZY3ldgehFbE01wUhNT5JOeoXFcULdpj4gtsRCMRmhjscvWN6VbPHcTazJdTIyiSLqwPzBgYE9j8KXuLcfNxsxOd40j3RUDiYuMtf/o28TeOiy2nTQhSB6dO1dCfG4PiFsoLgOsggwynup71x7AYJrzEk6feaPkB+1TbPCL1tgUZfnHzFTZFDNxbljiFsxa8K8vf3W8pUmPkaeeU7N9MLbTEAC6oIMGdJ028qV+DcwPZIDktb6gnVfNSeg7U/IwIBBkEaGpVFXZ6oooqxBqxFsspUMVkRI3HmJ61zjjeDOHvMGEKx9hohY6Ce46k+tdMrVfsqwhgCD0OopObF5I0aNPqJYJbonNeJ8ui9ZTUM6urkdGjdf1n1ApcxXLlpyc2cSZIkCD22kRTlzXw+3ZuoLaBQykkD1HyqpxFohjqCe8/KaxNOD2mTU6tzyOS4ZUf+M2VXW2Y82Mt2nqaZLOLFi3kX7Ron8PafQbCoLqxOskkT5//ACtSr0Amdh3mqtszQzSXXfwe72Kc4RsOtp2JVgbiEQcxli0wQT8ak4nCgOrADKwUn4D2fnoKs7gCKttYOXc92OrH5/pSs/Fjbe5ZZSyJJWNCoOsHymrpWdVR/FKfJP43hFuIWgZxBUnuOm4FRhiF0kgE9JH83qFjeY3M+CoVRo1xlEknos/GqrD2bmIZgDmYCTP89flTlhW38mJzYllaoYmVXWCAy028tcxZQtm6dBork/IN+9cvweJaxcQtPhXTGbWCehE9OlX2Oxy2lzNqCYEdTppPxHzqicsb45MXjnCe2PYzc1x4zev6QKX7uCtsZZFJ7xUlWLaEkkfSB9KlX+GXUGYoY8tY9YrSpWrNuN7opkJEAEAADsKzWJqVgVtTN5yFHQAmfUjYUFyKWHcfGm3gnErtuwjuBcsD2SV9+3l09ofeA8qW+OYq1cFu1YtwAwZmKgCB0k6matORcey2bvsG5Z8ZwCmrLtoV6g9Iq0eykh5tOCAQZB1BHWvdV/BEi1GVlXM2RWEEKTIEdP2qwphQKwazQaAEjnv7W3+RvqKWzvTJz39rb/I31FLdc7L7sw5fdm4YtpmZmtSOVIYbggj4GvNFKFrh2aOJ8dJtZVtXfEnTKpIGu8jfSqHBWrxuPcewWDbG42XL5xrNMtaDZMnX2SDIJ7/zemKdLo1PV5GL+JcnJmgDWAW01yySQNJMSY6UwcK4SqyTEEq2jyGAmUJWJE6g1VccUeyRtr8uvzq85M5bDyCwVXUFk6ASYMTuf0EVoyN7E+jfp5Wrkhl4diFtpBCt+YTp0Gu8VS80XEvXLBZAShcppoui6gbdvlV7b4OtpSrOzkE5TP3ek9z0pUu4V1vObjZoACeh12/m1YlkTbVjNU4rDKSXfBIwuI8O4j9ARm9DvT0twHWf551zu9fUaGdfLfymrpbv/qZw8XLcKeuYEjKGB0I+lasL4pnO006TX+lhxzhYym4iwRqQO3WlrEXgiliYAG9bbGIZGzo2U9ex8iNo/etXN/Dbd3DDE2cwIOVre4DGNI9dj1BpsZqXQ6OaMug4rg7rYYOttlt3CAWfRiCC0Ko90HbNNOP+nNqMMx6Ndcj4QP7Gl3AY9kIDM7LKiM56EdNjTTynj7RTw0eNWIQiCAWJAGutTjyKRSOVTQxgVmsCs08uFBooNACRz39rb/I31FLdMnPf2tv8jfUUt1zs3uzDl92YooopQsKCKKKAKDiKG5eW3MAkIPLMYJ/namrBcRSxfu51YHQKeyjosb9zVFj8OVbxVGqZXA80JJ+YP6UcwcftrKf7e9cBI8Nl91yQCuV53g6ga07JHyQSOxpMkdnLGXH80WgPZJZug2HzNU2GuM+a4+rOZ+A0AFInE+IXlcD2kdfezjUE7iGE/pTPy5xK7dBF1DoAQ8aHypS0vjVidbqXNbV0XqYcT7YY2iG1AEkCBJUnvNYd2Nq7bUwHy5tPahGJgdpEz2rwy7jbMIPod60Li7lv2kCggGDlzAaRt/N6jGnu7M3kjKqVMgcQ5ls2XCkFzImB7MeZ3g+VRsNztcuWsUDatDMBcETAIYAAA+R3PUVQtwpnuwmYjdnYEBfUx+gqYcMbVl7aBLj3coZ4PsKDMKZhZ0Jmt0IwiiYx23El8G5muNeQXEDIDLBNCQusAnzipGE5mUuVe2yNmMAa5ddJI8o1FUK8NCEFmzeaHaemhBJj0q74PirFqFylSfvNBnzPalz2JcIU5R21R1nk7ib3Q6uZyZYbqZnf5UyCk/kLe96J/lTjT8LbgrNOJtwVhQaKDTRgkc9/a2/yN9RS3TJz39rb/I31FLVc7N7sw5fdhRRRShYUEUUUAa3w6ndRUW5wy24QEPltmUGYgKe6gHQ+dTqzU2yVJrogDg9nNmySxMksSST3JOpqdRRQ22FtlZjDea4BbEKvVtA3f4VXpicRmyrOh2C6D4mmOsk+dWUvogi4Q3CP6qiRsZmfh0NV2Mwd262wRBsP7wNzVhkctJiAdPIVtxVsspUNlJ6xMVCdAVWEwFhvYzEssk9CZidPgK928ZatsyC1AUxmHtH4zqKsMNhUQAKNup313rcFAJMCTue9TuAaP9O7obxSp0hP8qdaTuQzre9E/wAqcRW3B6I24fRH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4727575" y="6326188"/>
            <a:ext cx="162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«Скворец» </a:t>
            </a:r>
          </a:p>
        </p:txBody>
      </p:sp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222250" y="5265738"/>
            <a:ext cx="254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«Осёл и соловей»</a:t>
            </a:r>
          </a:p>
        </p:txBody>
      </p:sp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6308725" y="5265738"/>
            <a:ext cx="267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«Кукушка и Петух»</a:t>
            </a:r>
          </a:p>
        </p:txBody>
      </p:sp>
      <p:pic>
        <p:nvPicPr>
          <p:cNvPr id="7181" name="Picture 13" descr="http://sevphoto.net/images/2014/06/28/rQZIH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947595" y="3294063"/>
            <a:ext cx="3260563" cy="33364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http://basni-krylova.narod.ru/img/osel-i-solove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7" y="1100137"/>
            <a:ext cx="2825358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http://cs408418.vk.me/v408418449/25c6/GzoM_XyF0pI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787049"/>
            <a:ext cx="2373916" cy="2314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9450" y="2917825"/>
            <a:ext cx="26304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«Кошка и соловей»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8199" grpId="0"/>
      <p:bldP spid="8200" grpId="0"/>
      <p:bldP spid="820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59" y="3942773"/>
            <a:ext cx="3741481" cy="25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1" descr="http://bolschoi2014.narod.ru/img/bg2/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689" y="3935772"/>
            <a:ext cx="3888000" cy="25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s2.afisha.net/MediaStorage/0de2c1d6a8cd40b5b8d35ed26ef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227" y="1168415"/>
            <a:ext cx="4479609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5"/>
          <p:cNvSpPr>
            <a:spLocks noChangeArrowheads="1"/>
          </p:cNvSpPr>
          <p:nvPr/>
        </p:nvSpPr>
        <p:spPr bwMode="auto">
          <a:xfrm>
            <a:off x="900113" y="6334125"/>
            <a:ext cx="316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Опера “Иван Сусанин” </a:t>
            </a:r>
          </a:p>
        </p:txBody>
      </p:sp>
      <p:sp>
        <p:nvSpPr>
          <p:cNvPr id="9224" name="Прямоугольник 6"/>
          <p:cNvSpPr>
            <a:spLocks noChangeArrowheads="1"/>
          </p:cNvSpPr>
          <p:nvPr/>
        </p:nvSpPr>
        <p:spPr bwMode="auto">
          <a:xfrm>
            <a:off x="4997450" y="6308725"/>
            <a:ext cx="3316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Опера “Борис Годунов” </a:t>
            </a:r>
          </a:p>
        </p:txBody>
      </p:sp>
      <p:sp>
        <p:nvSpPr>
          <p:cNvPr id="9225" name="Прямоугольник 7"/>
          <p:cNvSpPr>
            <a:spLocks noChangeArrowheads="1"/>
          </p:cNvSpPr>
          <p:nvPr/>
        </p:nvSpPr>
        <p:spPr bwMode="auto">
          <a:xfrm>
            <a:off x="5267325" y="3506788"/>
            <a:ext cx="2792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Балет “Щелкунчик”</a:t>
            </a:r>
          </a:p>
        </p:txBody>
      </p:sp>
      <p:pic>
        <p:nvPicPr>
          <p:cNvPr id="9226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73" y="1186401"/>
            <a:ext cx="378624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Прямоугольник 9"/>
          <p:cNvSpPr>
            <a:spLocks noChangeArrowheads="1"/>
          </p:cNvSpPr>
          <p:nvPr/>
        </p:nvSpPr>
        <p:spPr bwMode="auto">
          <a:xfrm>
            <a:off x="504825" y="3543300"/>
            <a:ext cx="373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Опера “Руслан и Людмила”</a:t>
            </a:r>
          </a:p>
        </p:txBody>
      </p:sp>
      <p:sp>
        <p:nvSpPr>
          <p:cNvPr id="9228" name="TextBox 1"/>
          <p:cNvSpPr txBox="1">
            <a:spLocks noChangeArrowheads="1"/>
          </p:cNvSpPr>
          <p:nvPr/>
        </p:nvSpPr>
        <p:spPr bwMode="auto">
          <a:xfrm>
            <a:off x="0" y="119063"/>
            <a:ext cx="91201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Музыкальные произведения, написанные на основе творений поэтов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71480"/>
            <a:ext cx="64294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2) Словарная работа</a:t>
            </a:r>
          </a:p>
          <a:p>
            <a:endParaRPr lang="ru-RU" sz="2800" dirty="0" smtClean="0"/>
          </a:p>
          <a:p>
            <a:r>
              <a:rPr lang="ru-RU" sz="2800" b="1" dirty="0" smtClean="0"/>
              <a:t>Пленять</a:t>
            </a:r>
            <a:r>
              <a:rPr lang="ru-RU" sz="2800" dirty="0" smtClean="0"/>
              <a:t> – увлекать.</a:t>
            </a:r>
          </a:p>
          <a:p>
            <a:r>
              <a:rPr lang="ru-RU" sz="2800" b="1" dirty="0" smtClean="0"/>
              <a:t>Чинно </a:t>
            </a:r>
            <a:r>
              <a:rPr lang="ru-RU" sz="2800" dirty="0" smtClean="0"/>
              <a:t>– строго по правилам.</a:t>
            </a:r>
          </a:p>
          <a:p>
            <a:r>
              <a:rPr lang="ru-RU" sz="2800" dirty="0" smtClean="0"/>
              <a:t>Уселись чинно в ряд. </a:t>
            </a:r>
          </a:p>
          <a:p>
            <a:r>
              <a:rPr lang="ru-RU" sz="2800" b="1" dirty="0" smtClean="0"/>
              <a:t>Лад </a:t>
            </a:r>
            <a:r>
              <a:rPr lang="ru-RU" sz="2800" dirty="0" smtClean="0"/>
              <a:t>– согласие, порядок.</a:t>
            </a:r>
          </a:p>
          <a:p>
            <a:r>
              <a:rPr lang="ru-RU" sz="2800" b="1" dirty="0" smtClean="0"/>
              <a:t>Прима </a:t>
            </a:r>
            <a:r>
              <a:rPr lang="ru-RU" sz="2800" dirty="0" smtClean="0"/>
              <a:t>— </a:t>
            </a:r>
            <a:r>
              <a:rPr lang="ru-RU" sz="2800" b="1" dirty="0" smtClean="0"/>
              <a:t>втора</a:t>
            </a:r>
            <a:r>
              <a:rPr lang="ru-RU" sz="2800" dirty="0" smtClean="0"/>
              <a:t>-(первый — второй голос)</a:t>
            </a:r>
          </a:p>
          <a:p>
            <a:r>
              <a:rPr lang="ru-RU" sz="2800" dirty="0" smtClean="0"/>
              <a:t>- Ты с басом, </a:t>
            </a:r>
            <a:r>
              <a:rPr lang="ru-RU" sz="2800" dirty="0" err="1" smtClean="0"/>
              <a:t>Мишенька</a:t>
            </a:r>
            <a:r>
              <a:rPr lang="ru-RU" sz="2800" dirty="0" smtClean="0"/>
              <a:t>, садись против альта,</a:t>
            </a:r>
          </a:p>
          <a:p>
            <a:r>
              <a:rPr lang="ru-RU" sz="2800" dirty="0" smtClean="0"/>
              <a:t>Я, прима, сяду против вторы.</a:t>
            </a:r>
            <a:endParaRPr lang="ru-RU" sz="28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КРОССВОРД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3933825"/>
            <a:ext cx="87122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Автор басен, которые мы  изучаем.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Инструменты, на которых играют при помощи смычков, называются…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Героиня басни про очки.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Куда залез Волк, «думая залезть в овчарню»?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Кого хвалила   в басне Кукушка?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Высокий мужской голос называется.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Героиня басни, которая «без души лето целое пропела».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Крылов"/>
          <p:cNvPicPr>
            <a:picLocks noChangeAspect="1" noChangeArrowheads="1"/>
          </p:cNvPicPr>
          <p:nvPr/>
        </p:nvPicPr>
        <p:blipFill>
          <a:blip r:embed="rId2" cstate="email">
            <a:lum bright="20000"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1772816"/>
            <a:ext cx="1732483" cy="2230627"/>
          </a:xfrm>
          <a:prstGeom prst="round2Diag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7" name="Picture 7" descr="http://img.labirint.ru/images/comments_pic/1041/03lab6cug12871297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1834" y="240409"/>
            <a:ext cx="1703887" cy="23483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45" name="Picture 5" descr="http://parents-kids.ru/images/basni-dlya-detej/basni-ivana-krylova/%D0%B1%D0%B0%D1%81%D0%BD%D1%8F_%D0%BA%D1%80%D1%8B%D0%BB%D0%BE%D0%B2%D0%B0_%D0%B2%D0%BE%D0%BB%D0%BA_%D0%BD%D0%B0_%D0%BF%D1%81%D0%B0%D1%80%D0%BD%D0%B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2212" y="2636912"/>
            <a:ext cx="2223509" cy="1538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11188" y="838200"/>
          <a:ext cx="6481762" cy="302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130"/>
                <a:gridCol w="498083"/>
                <a:gridCol w="498083"/>
                <a:gridCol w="498083"/>
                <a:gridCol w="497130"/>
                <a:gridCol w="498083"/>
                <a:gridCol w="498083"/>
                <a:gridCol w="498083"/>
                <a:gridCol w="498083"/>
                <a:gridCol w="497130"/>
                <a:gridCol w="507625"/>
                <a:gridCol w="498083"/>
                <a:gridCol w="498083"/>
              </a:tblGrid>
              <a:tr h="43180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</a:tr>
              <a:tr h="431800"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gridSpan="4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188" y="838200"/>
          <a:ext cx="6481762" cy="302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130"/>
                <a:gridCol w="498083"/>
                <a:gridCol w="498083"/>
                <a:gridCol w="498083"/>
                <a:gridCol w="497130"/>
                <a:gridCol w="498083"/>
                <a:gridCol w="498083"/>
                <a:gridCol w="498083"/>
                <a:gridCol w="498083"/>
                <a:gridCol w="497130"/>
                <a:gridCol w="507625"/>
                <a:gridCol w="498083"/>
                <a:gridCol w="498083"/>
              </a:tblGrid>
              <a:tr h="43180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 marL="68591" marR="68591" marT="0" marB="0" anchor="ctr"/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</a:tr>
              <a:tr h="431800"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gridSpan="4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1188" y="838200"/>
          <a:ext cx="6481762" cy="302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130"/>
                <a:gridCol w="498083"/>
                <a:gridCol w="498083"/>
                <a:gridCol w="498083"/>
                <a:gridCol w="497130"/>
                <a:gridCol w="498083"/>
                <a:gridCol w="498083"/>
                <a:gridCol w="498083"/>
                <a:gridCol w="498083"/>
                <a:gridCol w="497130"/>
                <a:gridCol w="507625"/>
                <a:gridCol w="498083"/>
                <a:gridCol w="498083"/>
              </a:tblGrid>
              <a:tr h="43180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91" marR="6859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gridSpan="4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11188" y="838200"/>
          <a:ext cx="6481762" cy="302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130"/>
                <a:gridCol w="498083"/>
                <a:gridCol w="498083"/>
                <a:gridCol w="498083"/>
                <a:gridCol w="497130"/>
                <a:gridCol w="498083"/>
                <a:gridCol w="498083"/>
                <a:gridCol w="498083"/>
                <a:gridCol w="498083"/>
                <a:gridCol w="497130"/>
                <a:gridCol w="507625"/>
                <a:gridCol w="498083"/>
                <a:gridCol w="498083"/>
              </a:tblGrid>
              <a:tr h="43180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91" marR="68591" marT="0" marB="0" anchor="ctr"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gridSpan="4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11188" y="836613"/>
          <a:ext cx="6481762" cy="30241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130"/>
                <a:gridCol w="498083"/>
                <a:gridCol w="498083"/>
                <a:gridCol w="498083"/>
                <a:gridCol w="497130"/>
                <a:gridCol w="498083"/>
                <a:gridCol w="498083"/>
                <a:gridCol w="498083"/>
                <a:gridCol w="498083"/>
                <a:gridCol w="497130"/>
                <a:gridCol w="507625"/>
                <a:gridCol w="498083"/>
                <a:gridCol w="498083"/>
              </a:tblGrid>
              <a:tr h="43202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202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2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</a:tr>
              <a:tr h="43202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 marL="68591" marR="6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68591" marR="6859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</a:t>
                      </a:r>
                    </a:p>
                  </a:txBody>
                  <a:tcPr marL="68591" marR="6859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2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2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2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11188" y="838200"/>
          <a:ext cx="6481762" cy="302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130"/>
                <a:gridCol w="498083"/>
                <a:gridCol w="498083"/>
                <a:gridCol w="498083"/>
                <a:gridCol w="497130"/>
                <a:gridCol w="498083"/>
                <a:gridCol w="498083"/>
                <a:gridCol w="498083"/>
                <a:gridCol w="498083"/>
                <a:gridCol w="497130"/>
                <a:gridCol w="507625"/>
                <a:gridCol w="498083"/>
                <a:gridCol w="498083"/>
              </a:tblGrid>
              <a:tr h="43180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 anchor="ctr"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gridSpan="4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11188" y="838200"/>
          <a:ext cx="6481762" cy="3022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130"/>
                <a:gridCol w="498083"/>
                <a:gridCol w="498083"/>
                <a:gridCol w="498083"/>
                <a:gridCol w="497130"/>
                <a:gridCol w="498083"/>
                <a:gridCol w="498083"/>
                <a:gridCol w="498083"/>
                <a:gridCol w="498083"/>
                <a:gridCol w="497130"/>
                <a:gridCol w="507625"/>
                <a:gridCol w="498083"/>
                <a:gridCol w="498083"/>
              </a:tblGrid>
              <a:tr h="43180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68591" marR="685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11188" y="836613"/>
          <a:ext cx="6481762" cy="30241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130"/>
                <a:gridCol w="498083"/>
                <a:gridCol w="498083"/>
                <a:gridCol w="498083"/>
                <a:gridCol w="497130"/>
                <a:gridCol w="498083"/>
                <a:gridCol w="498083"/>
                <a:gridCol w="498083"/>
                <a:gridCol w="498083"/>
                <a:gridCol w="497130"/>
                <a:gridCol w="507625"/>
                <a:gridCol w="498083"/>
                <a:gridCol w="498083"/>
              </a:tblGrid>
              <a:tr h="43202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row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202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27"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</a:tr>
              <a:tr h="432027"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27">
                <a:tc grid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2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1" marR="685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2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 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91" marR="68591" marT="0" marB="0" anchor="ctr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11188" y="836613"/>
          <a:ext cx="6481762" cy="30241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130"/>
                <a:gridCol w="498083"/>
                <a:gridCol w="498083"/>
                <a:gridCol w="498083"/>
                <a:gridCol w="497130"/>
                <a:gridCol w="498083"/>
                <a:gridCol w="498083"/>
                <a:gridCol w="498083"/>
                <a:gridCol w="498083"/>
                <a:gridCol w="497130"/>
                <a:gridCol w="507625"/>
                <a:gridCol w="498083"/>
                <a:gridCol w="498083"/>
              </a:tblGrid>
              <a:tr h="432027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marL="68591" marR="68591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68591" marR="68591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 marL="68591" marR="685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2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 marL="68591" marR="68591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 marL="68591" marR="68591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</a:t>
                      </a:r>
                    </a:p>
                  </a:txBody>
                  <a:tcPr marL="68591" marR="68591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91" marR="6859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2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</a:p>
                  </a:txBody>
                  <a:tcPr marL="68591" marR="68591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91" marR="68591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68591" marR="68591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91" marR="68591" marT="0" marB="0" anchor="ctr"/>
                </a:tc>
              </a:tr>
              <a:tr h="43202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 marL="68591" marR="6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68591" marR="68591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91" marR="68591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68591" marR="68591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</a:p>
                  </a:txBody>
                  <a:tcPr marL="68591" marR="68591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</a:t>
                      </a:r>
                    </a:p>
                  </a:txBody>
                  <a:tcPr marL="68591" marR="6859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2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91" marR="68591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</a:p>
                  </a:txBody>
                  <a:tcPr marL="68591" marR="68591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 marL="68591" marR="68591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2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91" marR="685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</a:p>
                  </a:txBody>
                  <a:tcPr marL="68591" marR="68591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91" marR="68591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</a:p>
                  </a:txBody>
                  <a:tcPr marL="68591" marR="68591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68591" marR="685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2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68591" marR="68591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 </a:t>
                      </a:r>
                    </a:p>
                  </a:txBody>
                  <a:tcPr marL="68591" marR="68591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68591" marR="68591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68591" marR="68591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201613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Физминутка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17813"/>
            <a:ext cx="7306052" cy="5479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Шум моря и Пиани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4000500" y="1285875"/>
            <a:ext cx="485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0" y="793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История басни «Квартет»</a:t>
            </a:r>
          </a:p>
        </p:txBody>
      </p:sp>
      <p:pic>
        <p:nvPicPr>
          <p:cNvPr id="17413" name="Рисунок 5" descr="http://www.eg.ru/upimg/photo/1282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24" y="925327"/>
            <a:ext cx="2663535" cy="29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6" descr="http://coollib.com/i/8/284908/i_03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85648" y="808162"/>
            <a:ext cx="2232249" cy="2836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Прямоугольник 1"/>
          <p:cNvSpPr>
            <a:spLocks noChangeArrowheads="1"/>
          </p:cNvSpPr>
          <p:nvPr/>
        </p:nvSpPr>
        <p:spPr bwMode="auto">
          <a:xfrm>
            <a:off x="3622675" y="3659188"/>
            <a:ext cx="176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722313" y="3389313"/>
            <a:ext cx="178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 Аракчеев 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7" name="Рисунок 9" descr="http://www.nearyou.ru/christinek/mordv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681" y="3861048"/>
            <a:ext cx="2221049" cy="27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Прямоугольник 3"/>
          <p:cNvSpPr>
            <a:spLocks noChangeArrowheads="1"/>
          </p:cNvSpPr>
          <p:nvPr/>
        </p:nvSpPr>
        <p:spPr bwMode="auto">
          <a:xfrm>
            <a:off x="6735763" y="6340475"/>
            <a:ext cx="1908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Н.Мордвинов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9" name="Рисунок 11" descr="https://upload.wikimedia.org/wikipedia/commons/5/5e/Pyotr_Zavadovsky_by_Lamp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18" y="788541"/>
            <a:ext cx="2303462" cy="278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Прямоугольник 4"/>
          <p:cNvSpPr>
            <a:spLocks noChangeArrowheads="1"/>
          </p:cNvSpPr>
          <p:nvPr/>
        </p:nvSpPr>
        <p:spPr bwMode="auto">
          <a:xfrm>
            <a:off x="6746875" y="3389313"/>
            <a:ext cx="223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П. Завадовский </a:t>
            </a:r>
            <a:endParaRPr lang="ru-RU" sz="1800" b="1" i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21" name="Рисунок 13" descr="http://diletant.ru/upload/images/59388485_litt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67" y="3789040"/>
            <a:ext cx="2244725" cy="2753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Прямоугольник 7"/>
          <p:cNvSpPr>
            <a:spLocks noChangeArrowheads="1"/>
          </p:cNvSpPr>
          <p:nvPr/>
        </p:nvSpPr>
        <p:spPr bwMode="auto">
          <a:xfrm>
            <a:off x="539750" y="6340475"/>
            <a:ext cx="22828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Петр Лопухин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94" b="3706"/>
          <a:stretch>
            <a:fillRect/>
          </a:stretch>
        </p:blipFill>
        <p:spPr bwMode="auto">
          <a:xfrm>
            <a:off x="2670175" y="4195763"/>
            <a:ext cx="379253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17415" grpId="0"/>
      <p:bldP spid="17416" grpId="0"/>
      <p:bldP spid="17420" grpId="0"/>
      <p:bldP spid="174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428604"/>
            <a:ext cx="8643966" cy="5697559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Басня Крылова </a:t>
            </a:r>
            <a:r>
              <a:rPr lang="ru-RU" sz="2400" u="sng" dirty="0" smtClean="0">
                <a:hlinkClick r:id="rId2"/>
              </a:rPr>
              <a:t>"Квартет"</a:t>
            </a:r>
            <a:r>
              <a:rPr lang="ru-RU" sz="2400" dirty="0" smtClean="0"/>
              <a:t> была создана неслучайно. Прочитав ее, мы видим, что четыре зверя решают сыграть квартет, но им это никак не удается. Поводом к написанию послужило желание автора осмеять государственный орган России, то есть Государственный Совет. Он был создан на год раньше, чем вышла басня Крылова "Квартет". Состоял Совет из четырех департаментов. В их главе находились вельможи Мордвинов, Лопухин, </a:t>
            </a:r>
            <a:r>
              <a:rPr lang="ru-RU" sz="2400" dirty="0" err="1" smtClean="0"/>
              <a:t>Завадовский</a:t>
            </a:r>
            <a:r>
              <a:rPr lang="ru-RU" sz="2400" dirty="0" smtClean="0"/>
              <a:t> и Аракчеев.</a:t>
            </a:r>
            <a:br>
              <a:rPr lang="ru-RU" sz="2400" dirty="0" smtClean="0"/>
            </a:br>
            <a:r>
              <a:rPr lang="ru-RU" sz="2400" dirty="0" smtClean="0"/>
              <a:t>Итак, в басне есть четыре персонажа, которых Крылов представил так: под Мартышкой он подразумевал </a:t>
            </a:r>
            <a:r>
              <a:rPr lang="ru-RU" sz="2400" dirty="0" err="1" smtClean="0"/>
              <a:t>Мордвинова</a:t>
            </a:r>
            <a:r>
              <a:rPr lang="ru-RU" sz="2400" dirty="0" smtClean="0"/>
              <a:t>, под </a:t>
            </a:r>
            <a:r>
              <a:rPr lang="ru-RU" sz="2400" dirty="0" err="1" smtClean="0"/>
              <a:t>Ослом</a:t>
            </a:r>
            <a:r>
              <a:rPr lang="ru-RU" sz="2400" dirty="0" smtClean="0"/>
              <a:t> - </a:t>
            </a:r>
            <a:r>
              <a:rPr lang="ru-RU" sz="2400" dirty="0" err="1" smtClean="0"/>
              <a:t>Завадовского</a:t>
            </a:r>
            <a:r>
              <a:rPr lang="ru-RU" sz="2400" dirty="0" smtClean="0"/>
              <a:t>, </a:t>
            </a:r>
            <a:r>
              <a:rPr lang="ru-RU" sz="2400" dirty="0" err="1" smtClean="0"/>
              <a:t>под</a:t>
            </a:r>
            <a:r>
              <a:rPr lang="ru-RU" sz="2400" dirty="0" smtClean="0"/>
              <a:t> Медведем - Аракчеева, под Козлом - Лопухина. Они не могли договориться между собой и поделить обязанности, поэтому решили поменяться местами. </a:t>
            </a:r>
            <a:endParaRPr lang="ru-RU" sz="2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288" y="3175000"/>
            <a:ext cx="8748712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Верит ли  автор, что у них что-то получится?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Какими словами он передаёт желание зверей сыграть квартет?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Какими глаголами И. А. Крылов передаёт их игру?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Как сами звери относятся к тому, что они собираются делать?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  <a:p>
            <a:pPr marL="324000" indent="-324000"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А кто участники квартета? </a:t>
            </a:r>
          </a:p>
          <a:p>
            <a:pPr>
              <a:buFontTx/>
              <a:buChar char="•"/>
              <a:defRPr/>
            </a:pP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Проблема урока: зная участников квартета, можно ли сказать, какая музыка у них получится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30087"/>
            <a:ext cx="4824225" cy="298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900113" y="776288"/>
            <a:ext cx="23907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Анализ </a:t>
            </a:r>
          </a:p>
          <a:p>
            <a:pPr algn="ctr" eaLnBrk="1" hangingPunct="1"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басни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3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150"/>
                            </p:stCondLst>
                            <p:childTnLst>
                              <p:par>
                                <p:cTn id="4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-36512" y="758314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Басни </a:t>
            </a:r>
            <a:endParaRPr lang="ru-RU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4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И.А.Крылова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59" name="Picture 11" descr="http://www.tirnet.ru/sites/default/files/soviet_tales/kvart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7253" y="1242698"/>
            <a:ext cx="2078494" cy="2857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Крылов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47118" y="2224822"/>
            <a:ext cx="3072794" cy="3956321"/>
          </a:xfrm>
          <a:prstGeom prst="round2Diag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3078" name="Picture 9" descr="http://img.labirint.ru/images/comments_pic/0944/01lab0opo12565943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4665"/>
          <a:stretch>
            <a:fillRect/>
          </a:stretch>
        </p:blipFill>
        <p:spPr bwMode="auto">
          <a:xfrm>
            <a:off x="617249" y="3022127"/>
            <a:ext cx="2229980" cy="3239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http://deti-online.com/images/basni-krylova--skvorec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018863" y="4076830"/>
            <a:ext cx="2476995" cy="2212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http://concours-dessin.ru/published/publicdata/ARTSKLADMAIN/attachments/SC/products_pictures/big256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42" y="1066542"/>
            <a:ext cx="2326866" cy="1952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06388" y="4054475"/>
            <a:ext cx="7143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Как называет её автор? </a:t>
            </a: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Расскажите, пожалуйста, об этом животном.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Подберите эпитеты.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7188" y="3811588"/>
            <a:ext cx="6143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10" y="479783"/>
            <a:ext cx="3731944" cy="333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095750" y="620713"/>
            <a:ext cx="4810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Первая участница квартета -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МАРТЫШКА.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1510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00771">
            <a:off x="6427788" y="3052763"/>
            <a:ext cx="3414712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50138" y="6184900"/>
            <a:ext cx="13096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Скрипка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687638" y="1981200"/>
            <a:ext cx="43053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каком инструменте играл?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 нём можно сказать, как о животном, какой из него выйдет музыкант?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Подберите эпитеты, характеризующие осла.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88548"/>
            <a:ext cx="2552367" cy="45942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0" y="271463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Следующий герой – </a:t>
            </a:r>
          </a:p>
          <a:p>
            <a:pPr algn="ctr" eaLnBrk="1" hangingPunct="1"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ОСЁЛ.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2533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789113"/>
            <a:ext cx="48641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380288" y="6140450"/>
            <a:ext cx="9747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50825" y="1125538"/>
            <a:ext cx="6643688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чем играл козел?</a:t>
            </a:r>
          </a:p>
          <a:p>
            <a:pPr marL="342900" indent="-342900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Подберите эпитеты, дающие характеристику данному герою.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3858222" cy="385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0" y="2873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КОЗЕЛ</a:t>
            </a:r>
          </a:p>
        </p:txBody>
      </p:sp>
      <p:pic>
        <p:nvPicPr>
          <p:cNvPr id="23557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00771">
            <a:off x="5518150" y="1744663"/>
            <a:ext cx="4064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94513" y="5516563"/>
            <a:ext cx="13112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Скрипка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23850" y="1298575"/>
            <a:ext cx="37433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 его Крылов?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это герой?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фразеологизм  «Медвежья услуга»?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0" y="28575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МИШКА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317553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000" y="836613"/>
            <a:ext cx="2486025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4838" y="5992813"/>
            <a:ext cx="18335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Виолончель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95288" y="4652963"/>
            <a:ext cx="87137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же разоблачает их невежество?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стал их судьёй?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как вы думаете, почему именно он?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звучала бы музыка в исполнении соловья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?</a:t>
            </a:r>
            <a:endParaRPr lang="ru-RU" sz="2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500063" y="19288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548680"/>
            <a:ext cx="5286412" cy="393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" name="Соловей - 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96838"/>
            <a:ext cx="4349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71438" y="2578100"/>
            <a:ext cx="59404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24000" indent="-324000" eaLnBrk="1" hangingPunct="1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А как в этой басне выражена главная мысль, мораль?</a:t>
            </a:r>
          </a:p>
          <a:p>
            <a:pPr marL="324000" indent="-324000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Как вы поняли суть морали?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Так о чём же эта басня, кого она высмеивает?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500063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Мораль басни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868144" y="1444795"/>
            <a:ext cx="3168352" cy="482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71472" y="285728"/>
            <a:ext cx="7643866" cy="5840435"/>
          </a:xfrm>
        </p:spPr>
        <p:txBody>
          <a:bodyPr/>
          <a:lstStyle/>
          <a:p>
            <a:r>
              <a:rPr lang="ru-RU" sz="3600" b="1" dirty="0" smtClean="0"/>
              <a:t>Свидетельство о рождении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r>
              <a:rPr lang="ru-RU" sz="2400" b="1" dirty="0" smtClean="0"/>
              <a:t>Отец-</a:t>
            </a:r>
            <a:r>
              <a:rPr lang="ru-RU" sz="2400" dirty="0" smtClean="0"/>
              <a:t> Вымысел</a:t>
            </a:r>
          </a:p>
          <a:p>
            <a:r>
              <a:rPr lang="ru-RU" sz="2400" b="1" dirty="0" smtClean="0"/>
              <a:t>Мать</a:t>
            </a:r>
            <a:r>
              <a:rPr lang="ru-RU" sz="2400" dirty="0" smtClean="0"/>
              <a:t>- Аллегория</a:t>
            </a:r>
          </a:p>
          <a:p>
            <a:r>
              <a:rPr lang="ru-RU" sz="2400" b="1" dirty="0" smtClean="0"/>
              <a:t>Дети</a:t>
            </a:r>
            <a:r>
              <a:rPr lang="ru-RU" sz="2400" dirty="0" smtClean="0"/>
              <a:t>- Басня</a:t>
            </a:r>
          </a:p>
          <a:p>
            <a:r>
              <a:rPr lang="ru-RU" sz="2400" b="1" i="1" dirty="0" smtClean="0"/>
              <a:t>Семейные черты</a:t>
            </a:r>
            <a:r>
              <a:rPr lang="ru-RU" sz="2400" dirty="0" smtClean="0"/>
              <a:t> (особенности стиля)</a:t>
            </a:r>
          </a:p>
          <a:p>
            <a:r>
              <a:rPr lang="ru-RU" sz="2400" b="1" i="1" dirty="0" smtClean="0"/>
              <a:t>Повествовательность </a:t>
            </a:r>
          </a:p>
          <a:p>
            <a:r>
              <a:rPr lang="ru-RU" sz="2400" b="1" i="1" dirty="0" smtClean="0"/>
              <a:t>Аллегоричность </a:t>
            </a:r>
          </a:p>
          <a:p>
            <a:r>
              <a:rPr lang="ru-RU" sz="2400" b="1" i="1" dirty="0" smtClean="0"/>
              <a:t>Фантастика </a:t>
            </a:r>
          </a:p>
          <a:p>
            <a:r>
              <a:rPr lang="ru-RU" sz="2400" b="1" i="1" dirty="0" smtClean="0"/>
              <a:t>Нравоучительность </a:t>
            </a:r>
          </a:p>
          <a:p>
            <a:r>
              <a:rPr lang="ru-RU" sz="2400" b="1" i="1" dirty="0" smtClean="0"/>
              <a:t>Лаконичность (краткость)</a:t>
            </a:r>
          </a:p>
          <a:p>
            <a:r>
              <a:rPr lang="ru-RU" sz="2400" b="1" i="1" dirty="0" smtClean="0"/>
              <a:t>Живая народная речь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480"/>
            <a:ext cx="8229600" cy="6000792"/>
          </a:xfrm>
        </p:spPr>
        <p:txBody>
          <a:bodyPr/>
          <a:lstStyle/>
          <a:p>
            <a:r>
              <a:rPr lang="ru-RU" sz="2000" b="1" i="1" u="sng" dirty="0" smtClean="0"/>
              <a:t>Какие отличительные особенности басни как жанра вы можете назвать? Что для неё характерно?</a:t>
            </a:r>
            <a:endParaRPr lang="ru-RU" sz="2000" dirty="0" smtClean="0"/>
          </a:p>
          <a:p>
            <a:r>
              <a:rPr lang="ru-RU" sz="2000" b="1" dirty="0" smtClean="0"/>
              <a:t>1. Краткий рассказ, часто стихотворный</a:t>
            </a:r>
            <a:endParaRPr lang="ru-RU" sz="2000" dirty="0" smtClean="0"/>
          </a:p>
          <a:p>
            <a:r>
              <a:rPr lang="ru-RU" sz="2000" b="1" dirty="0" smtClean="0"/>
              <a:t>2. 2 части: основное повествование и мораль (нравоучение)</a:t>
            </a:r>
            <a:endParaRPr lang="ru-RU" sz="2000" dirty="0" smtClean="0"/>
          </a:p>
          <a:p>
            <a:r>
              <a:rPr lang="ru-RU" sz="2000" b="1" dirty="0" smtClean="0"/>
              <a:t>3. Аллегория (иносказание)</a:t>
            </a:r>
            <a:endParaRPr lang="ru-RU" sz="2000" dirty="0" smtClean="0"/>
          </a:p>
          <a:p>
            <a:r>
              <a:rPr lang="ru-RU" sz="2000" b="1" dirty="0" smtClean="0"/>
              <a:t>4. Сатирическое изображение</a:t>
            </a:r>
            <a:endParaRPr lang="ru-RU" sz="2000" dirty="0" smtClean="0"/>
          </a:p>
          <a:p>
            <a:r>
              <a:rPr lang="ru-RU" sz="2000" b="1" dirty="0" smtClean="0"/>
              <a:t>5. Герои – чаще животные</a:t>
            </a:r>
            <a:endParaRPr lang="ru-RU" sz="2000" dirty="0" smtClean="0"/>
          </a:p>
          <a:p>
            <a:r>
              <a:rPr lang="ru-RU" sz="2000" b="1" dirty="0" smtClean="0"/>
              <a:t>6.Диалог</a:t>
            </a:r>
            <a:endParaRPr lang="ru-RU" sz="2000" dirty="0" smtClean="0"/>
          </a:p>
          <a:p>
            <a:r>
              <a:rPr lang="ru-RU" sz="2000" b="1" dirty="0" smtClean="0"/>
              <a:t>7. Использование просторечной лексики</a:t>
            </a:r>
            <a:endParaRPr lang="ru-RU" sz="2000" dirty="0" smtClean="0"/>
          </a:p>
          <a:p>
            <a:r>
              <a:rPr lang="ru-RU" sz="2000" b="1" dirty="0" smtClean="0"/>
              <a:t>7. Лаконизм (краткий, сжатый способ выражать мысли</a:t>
            </a:r>
            <a:r>
              <a:rPr lang="ru-RU" sz="2000" dirty="0" smtClean="0"/>
              <a:t>).</a:t>
            </a:r>
          </a:p>
          <a:p>
            <a:r>
              <a:rPr lang="ru-RU" sz="2000" b="1" dirty="0" smtClean="0"/>
              <a:t>8. Афористичность языка</a:t>
            </a:r>
            <a:r>
              <a:rPr lang="ru-RU" sz="2000" dirty="0" smtClean="0"/>
              <a:t>(Герои его произведений известны каждому. Они говорят друг с другом и с нами таким простым, сочным и живым языком, что многие их реплики остаются в нашей памяти навсегда!</a:t>
            </a:r>
          </a:p>
          <a:p>
            <a:r>
              <a:rPr lang="ru-RU" sz="2000" b="1" dirty="0" smtClean="0"/>
              <a:t>9. Особый басенный стих (строчки разной длины), передающий разговорную речь</a:t>
            </a:r>
            <a:r>
              <a:rPr lang="ru-RU" sz="2000" dirty="0" smtClean="0"/>
              <a:t> </a:t>
            </a:r>
          </a:p>
          <a:p>
            <a:r>
              <a:rPr lang="ru-RU" sz="2000" b="1" dirty="0" smtClean="0"/>
              <a:t>10. Олицетворения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proshkolu.ru/content/media/pic/std/1000000/995000/994261-7ff8985b31fe693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225" y="2420938"/>
            <a:ext cx="520541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лыбающееся лицо 1"/>
          <p:cNvSpPr/>
          <p:nvPr/>
        </p:nvSpPr>
        <p:spPr>
          <a:xfrm>
            <a:off x="665163" y="322263"/>
            <a:ext cx="2016125" cy="1944687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3473450" y="303213"/>
            <a:ext cx="2016125" cy="1944687"/>
          </a:xfrm>
          <a:prstGeom prst="smileyFace">
            <a:avLst>
              <a:gd name="adj" fmla="val 17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6372225" y="328613"/>
            <a:ext cx="2016125" cy="1943100"/>
          </a:xfrm>
          <a:prstGeom prst="smileyFace">
            <a:avLst>
              <a:gd name="adj" fmla="val -465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0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357188" y="4643438"/>
            <a:ext cx="842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dirty="0" smtClean="0"/>
              <a:t>И.А.Крылов. Басня «Квартет».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 урока: </a:t>
            </a:r>
            <a:r>
              <a:rPr lang="ru-RU" dirty="0" smtClean="0">
                <a:solidFill>
                  <a:srgbClr val="FF0000"/>
                </a:solidFill>
              </a:rPr>
              <a:t>Басня как литературный жанр. И.А.Крылов. Басня «Квартет».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01014" cy="4186254"/>
          </a:xfrm>
        </p:spPr>
        <p:txBody>
          <a:bodyPr/>
          <a:lstStyle/>
          <a:p>
            <a:r>
              <a:rPr lang="ru-RU" sz="2800" dirty="0" smtClean="0"/>
              <a:t>1.Познакомить учащихся с басней как с жанром русской литературы;</a:t>
            </a:r>
          </a:p>
          <a:p>
            <a:r>
              <a:rPr lang="ru-RU" sz="2800" dirty="0" smtClean="0"/>
              <a:t>2.  Формировать навыки и умения выразительного чтения басни; учить детей анализировать басню, составлять характеристики героев, расширять словарный запас учащихся, развивать мышление, память;</a:t>
            </a:r>
          </a:p>
          <a:p>
            <a:r>
              <a:rPr lang="ru-RU" sz="2800" dirty="0" smtClean="0"/>
              <a:t>3. Воспитывать нравственно - этические нормы поведения.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xQTEhUUExQVFRUXGRgYGBgYGBcaGBcdHBsXHB0eGRoaHigiHRwlHBoYITEiJSkrLi4uFx8zODMsNygtLisBCgoKDg0OGxAQGy8mICQsLC8sLCwsLCwsLC8sLCwsNCw0LCwsLCwsLCwsLCwsLCwsLCwsLCwsLCwsLCwsLCwsLP/AABEIALoBDwMBIgACEQEDEQH/xAAcAAABBAMBAAAAAAAAAAAAAAAEAwUGBwECCAD/xABBEAABAgMFBAcFBwUAAQUBAAABAhEAAyEEBRIxQVFhcYEGEyIykaGxUpLB0fAHFBVCU4LhI2JywvGTJDNDg6IX/8QAGgEAAwEBAQEAAAAAAAAAAAAAAgMEAQAFBv/EAC8RAAICAQMCBAUEAgMAAAAAAAECABEDBBIhMUETIlFhFDKBobEFM3GR0fAjUuH/2gAMAwEAAhEDEQA/ALugQ3pIGc6V76fnBcc3X+QJsxge+qu/EdsT9YU6GN6Sf1pXvp+ceF5yT/8ANK99PzjmhSVNsBydoDtksBRIqOHwjtsyx0nUX4rI/Wlf+RHzj34rI/Wlf+RHzjlVKRs8oXnWYpAJTv8AGCCCdOpfxOT+tK99PzjP4lJ/Vl++n5xzDLSyQSkNBcuUkpJZJEFsEy50n+ISv1Zfvp+ce/EZP6sv30/OOarThKWq+jANDeTw8Nn/AARvhzgZ1J+JSf1Zfvp+cZ/EJX6sv30/OOWWGXwhQWcH2RujhiuaTU6iN4yv1Zfvp+cbffZf6iPeT845Wwh2pTdSHm4EJVjS2j7qB84DIAilozFj8Rwo7zpD79K/UR7yfnGPv8r9SX7yfnHPcy4OsOIAJbzhyu3o5LBrLSQ9cVXiRtZhUXctX9Mzk1X1l5ffpX6iPeT84yLbL/UR7yfnFOTui1mXUIw8MoBV0dQh+22ynzMDj12B+5H0mP8ApucdAD9ZeX3yX7aPeHzj33tHto94fOOebXKZ9gcUArl46+EJJQDQJzG2K8e3J8sjyYzj4M6M+8o9tPvCPfeUe2n3hHPpsiAKlPhlCFuluwDU5bI4giBOiTaUe2n3hGPvcv20e8I52uoyyshXZABIBqX3vDha7sxlKZaUjEc8mpqN+3dCjlp9lSkaUnF4l/SXz97l+2j3h84998l/qI95PzjmKYgV+DEQOhhTlDwtyUzqUWuX7aPeHzjItKPbT7wjl+WRHlqZm1EdtnXOnzake2n3hGU2lByWk/uEcwiU4dwOJhKaMJNRlpWN8OZc6l65PtDxEe65PtDxEcrCYdsKIUVKAFSd8d4cwtU6nSsHIg8IwuKz+xmYR94lu4TgIPHE7bqRZi8oSepEJTfM2jmbpFagZi90xdB8Y6Zjl685YVOmu47a9/5i8Gs3tB0rKx6/xGuGr7voR6WGNCzaD6rCZtQJyh3FQObnpiVPx+vGMzSaYnIGjxnrwA0KJamzV44VNm8xKVYcNNPWCJJo2QelM95MBqQHoG5xuLScmYavpwgqmdYpal0fOAVLcuYKmL0ZweJgaTLfPKsddzRxPE4cjXbsEI6fXOCllBU7Fsm2wks9n9z/AF5Rs64kn0h+6Kpeb+008IYkZU0iR9FAyJi6VAQKtns8DCNR+0ZVov3lkrBAZyA+kOIQSBhod+sQewpWqbhq1NNP+RMrPYllOPGQdMwAGcgbW+MeC2mANXPovirHIhUqZVtWrs4QNeVnKwGQVNWhHxhGbbjlmXoRpxbSF5lqeWTr5gxGVbE1iMHnFSL3nZlJwgowJq1XUeLFvow3y5ofIuzDiNkS9RCxXg4zHhEZvKz9UpRA309QNkez+n6xSdjCjPH/AFHRMg3qbH4if3lwCU5Fi0BWyeCsAOEnPdthKdbSRQN6w43YkqGJxqcJoVM/dPwaPRZhPJxqWaofOs0rqwpSQkZuAx88+cCrvRCkzVlwsHDLApnTEeCQfGHOSUKQZagtI9ldRyLOIYrwuhScicJLOSwOyuQMS41UNRNmX6hyygotDvACqmUDlLQdOsE6X35akNUOGHI6wLNXUtlFYM88iZsyBqfJ/KFOqBAcsPjGstGzNucYmZRveYYnODENWMol4uAqW84cpHRuepCVqQUpUQEv3lcBm2rmNbzmpQoSUV6tws7VmhHBIpvIMdd8CbtIFmIyLElSu92dm6AJgKVmhGYf0jxW+dGhSYFMVKOxoMRREtD7DlF7S+xHqqLWVFV/Yg3/AKgjYgHi6otG092JG6mOEVMczXih5szJgtWu8x0yY5St0wmbM/yV6mHJMMIISh3NX8RDdNNSRlCmNwxZ9usInOp8IKYBMoDwuFMR/wBhAUzhxl3bMVL6xKFFALYmdP8AEcTU0C4ilYzhZKhmQ7wtY7htEwdmXTaSz8HhK8LBNklpiCnYcweYjg6ni5pRhzU8tRy8uBhFYxJDZDPKvCPdc2dR84HUafCDBqAeek0mLagehjQn+dIyabY1J3Rlwqm0s0+UO1wWoJWEqAMtRBIV3S2T8Q44GGyQnEQkVJ0h2s0oI45fQIhWUgLRjsAYtYkyu67UqStYzdQAdwks4rrs4Q5WVM2Z2VKIHbKQcgFVIPEsOcNvRK1AJmgkHIkbGp8fKJIVszx5GRirEVPbCBwD6SLWhTPu0rQw8fdTgqSXGulMoJXLkzQSQcRamR3EgQnedoCJZNagt5xHnBYgCUYnrmNVkqkvk77o1vQAS3UH0z0I8w8EWGylKAHyqYSveyqWgqoEoBwp1Ud+wboRiYDOCTxcfqLOEqO4kTRYgtWI9kD6pXWC5ZQJgwKwKY1KwkJ5nVtBC0mzFBIo2bcWoN5LCFLznTpbBYRhJyo6qV3tUjTOPoBk3GrngLh8NS30hf3s9S3XdY1CKkPuxAPA0pYWFIXlxyyy8oyi1dciqUoAp2RTmH849ZrESuoOEZt9ZxNlbzk3KMQtKMI6OdIVSFqkTVYQCQCXI4cDnDnelxybQkqSlKFkOFy6oVuIGUQ/pNZiiYFOGUGGZy+LND19n01RmqTioUFWVKMXI2gAxYCSgcGee1I5RhAbN0bnJMzs4iEkJYir0cDPKH+4rjRZ0pXMCSuhJLYZfPbD3eErCgTQoEEO4cUJbI1FdIjXT1UwyJSgr+niKcIoXYFyNmkHyxozBtUbhzN+knTMB0WcgnVeg/xfM74gJJfbWNFGPEkZxQqhRQk7uWNmHrmoNcDk6CNZKXLTO6kO23d5xpZU4R1ii2E9n+4j4D4QjNm4iTtajxoN9ItkK9e8tn7EzSfRu63iqLMn900itvsXV/7wJchKNGYEqaLOWKRMR5jGqeJkxyzNSgKmlftLbjiOUdTGOWbwOMzCKEKUW0Zz5w1ZjdI3JI9eMZwB6xpk3wgy7UBcxIIxVyBb4GCJoXOAs1DLs6OT54BQjs+0aAROLssS5cqVKeiQVTCDRz+V+FPGNbrvlWISEBMsipKyyW3uXq8F2m8JaArCrDh7yMwHzw6jhHnZMjuaYcT0seNcd7TzGu/ukKZRwJqpLMAwBprDIOkuIFMwOFUY5A7XhC2XTMnFU1AJSSTiPZauXaYeZhnt92zJISZjAKqGINHzofpopTFjrrzJny5PpHyzdHOvmoTKWlKZjgKWWCTVg42sz74TvS7Pu0sy5qQZytdEgMaHIvQvq8S65rqlyZP9MdclXVrK1BLK7pYJckajxiTXtcUm1pl2eaoFaU9mZRM2UwyOik59n0h9EgcxBodpRMznDjdV0rngqoEJoVGnhAlvlhMxSQrEkKKQoBsQBZwDk8TC6bGkyUByrbnhz8Act8K1OU41sSjSYlyPTQy5ej8uUApSUPoFEkknLc+5ocZ1xyVGqQk6YTu3wfKnIRLKlYQwYA08IXlHEkKZtWjwcuTLe659BjXHW0CRS7DJkT5gnqWEAFJ6tiVVDZnKlWyhy/HkKM1YCkyUk4MbY2CQRiI2nF4iFrXdMmYoukOK0Na7YYrT0eMpWJBdOdalO8PR88wYsx6jFkAU9feS5NPkUlh09opJtypcqUsntrSpTGtMRbkIUnXiuYKgd05amuXlDDeVqUqYxSUpSlKUChZKcqihPzhwut1D/EPiLsNjDUwzOo6xWEOTQkjsk9wH0SDvJ/j47oUtKxhJVkHPJmhtlWJbPjKeQ9NIbb7tEwHApTpFVEeh35R5g0u5/KZ6bsyJbCF3clKlgEg1STvP5R4eRMNl/T+tnli6QGHLM+MG3SsAKJNQksMiVEF6bk0/cYAkIByPB49NDtnnZVsbYR0cWoKwkApO5xQkP5GJKQyglJAq500hqs9hEoKU9Nh02/W+Epk8lJUkmmsSZvO1rDwJsWjBOlg/pio7/qG+EHdA/wCitMzLiKdpx9f5Qna7EZ4Qk5YgpXBqeMSGxyEykJmkBkEKbIEAs24RdgNYQsh1QvMWkpvSyLmpxKQwYBgGoGyHGIP0zs6pqJMuiShLlx3ioYnJ3OBzMbXh0ttX3qaorXLSkhIlpLpGeRZjGl63sZwStQSDhwqyTWoBAIbICkNyvsojrO0un8UkOOK7SvkWdRJADtCtju9S5mDLUk6AZxJZCynEyMTknEnCQd8L9SnBMQoKSFsxDFQ265bt8b8XZrp7xh/S9qB7JPcASIXpaQV4UdxFE/E/WyBkJHP0ic2LotZFkALmKUQXB7JLM7OnOsRa/Lt6ieUJqBkQ/A+h8DFOLIp8onl51fdbS0vsZQP66hqiUOYxRZ8Vb9iCSEz3z7H+w+EWlAH5jBHSYVlHJ9snVWAw7ZJz2nWOr5poeBjkq1glZZ+8fUwxJxmigTFg9CruQiQVAAzMOJSizSwckknUh8tCIinRq5TaZwQVBAzUXD8EgkOdw3xatz9H5UlKZcxK5hZRAUCdF4HQzE0LODlk0LzKWG0R2BgrWZF7Td8sqKwoEkviCu/4eFIFVKYvhBJIpozecSjpvYJhUiagDq8AS1KEPsoCxFN26Ind84FTviILENl/ESMCCRfSXI24A+s1vxc9CAZUxaSknEgFTEVIWnYGcHY0ROdOUtSjMViVtNSRxMT+9FpYYgQoZMakcRvyiK224Fv/AE0lYOTEOBvrDdPkFUYjUYjdiPPRu9paLOhLjrFLKG1UHDHu5Z6iJn0xtpRJ+8P2jJ7LjtoKuzRQqR2vzZxVUu758oiYlCgU6ircWeJDaemxnWI2W0S0kgMiaksQxHeSfhFYPpJjxwZC1Bw0Ta5LWTLRic0YDmT8c4hS11+vpoldxF5Lg5PE2sXcn1lOgasn0jreNrAAAOJVSB8frfDrd96JwhNaGp5PlDAiYGSE65ndqXhJNAW2l+Zr4CPKdAwqe2p2yTy7USugZKjV2CsqHPdHr2WzAHSI9ddpBnJO8eoHxiVWuSlRSCGclL8jCXQY3ENHJUyLzpYUCGrnzh7s8tAlpw1GfM7d+nKM/cggq1IDNyf0gfCpMygJSrtjgc+DGnMQzfvBAjMIC5AT3hhOUNEyxJVMwmp7y+JyHD1rB14zgEOHDEPxLgAbagn9u+EpMrAjtCveJLV1rHC0F+seayPQ7QO1yUhTkAppQ/VISvCwmUpKmKkrYpPnhO/1EYnrxEg5mJHeZQqyFlh5YSOYI/nxitR2kWrVQAZGVTVKzNCMsmeF7JhCSGBrU+YgFU922UguxyytgnbyD7YWyluBJVYLyY83HZcWNSiWJYgFvMVDfCHq8rEUSJkuYvAhaGlzVmhf8pOpDPtI4GEbKJctAQk1bxOpJhpt9sVMWjrFlUqWCEJagfbv04NFajbQnnOS7ExWzyzPGNaZAWhDAJWt5mEAOpJYNTNjpEctd44SykkAGocAHc6TlplEtmSRLEqZNIKVYVGXQEJFaPmSk1yIcMdqV9dA+tldfZpmMUJSRU+11ZzLFwyq0NYIIrnmGmobECB3kQsd64EArBYksNvA6AQHbrxCmYl8ycid1DRI2QFb57qpQAMBu+q84GJABfPIbYcmBR5iOYGbW5CPDB4EmvQ6coJC1ErAUVYCtgAkULmmIEk1pAKr9UucoJT1naVh7LqIcnIONdI90X6NLtUpZlzkJWCBgU6QokOK722aQz3jdM+zTCiahSFb6U3HXiI3wla5OM7ggj69/wAy4vswsxSu0KJHbwUDMkjECKZVifRV32JKU1oCiSwls+jlZLc4tGAQVxAdtzXNLSWSrgfSOUZ00146c46ttXcV/ifSOXbRdUxCesUkhJLB6EvWgNYcrAQY3pnFJdJPjEt6I9J1otKZk9UyYyAlIfUMA7voGdjEcl3POmMUIWQdopyMPtl6PLloMyYQ4BJAzgXdR/MwMoIBMPtl8zFg9Ys5kgZAUOmX0IYbltDzJlcy/mX9Y3VNK1MKuGHl8BBdjuVacgMSktTIOWrCOADfUy7fTqohybQqYcKOZ+WyCBKKc3heTZMCWSBTM5YjrBMiUFcaZmo+hEbMO0uA45gMiUpLkF+P15Qy3/dmMdYkBKmdQGR5bYllpDIVt5xGr0ttU4Mh5mH4Wa7EnzbSKMiaJZp2SdlDB1jvEygU4AdQTmk7QCIkd12vD3QcD1T7J2p3bRDR0ktYmTWTkkM+05nllFLZN3BEgxq4yUP7hFgtJoshyXqfns1pGLTbM0jx2/xAtmlKOFk6BnOhyMKTZJ1oRn9bIjpbnsFmC8RS65pStKn1BrxBiW2a88ZQTtUrZmFM/KISQ0Frt3YCTkDU6toOTqPONbCrxK5nQyW/i6XKlMHcK3YaehEB2e3JM1IS7VOLTq8BOED/ACwn/kR60W0FUxTd4Fh+4N5CCbvnnEhqEAtkKkrKe8DR/SMGnRbqEuoyMRfrJDbUYlJRollKrqchyYe6dsIzZqpgVhYJBI2lTO7DQP6GFEmeAFNLUBXtpwPvxJcHnDcu0LShMtMtaMRPbQUzAxJWopw5lnaE0S1/1PUxZVRKPuT7w25rPjmYilwAfGGbpLaTKV1aSwT2iPafbw+MYtdvEljKWsLOT40kf5JWO1Ad5pVPPWrIxsAcIYUGyKcaqCC0g1eZ3BCCAKvAlNIl/R5TypbVcnxxHOIV9yNfryiWdEF9lSXDpLgbAR8xFJVa4nlq7lvNJpargUpPWoLqA7SBs3bxs1hislj66bLlZhagCR7PeVX/ABBiZ3JbC6W2VgyXd8hCzMly8KlOSXLVzIS7DXxO0wluISlrIMgP2tWJSVy5iSerWCkgHs4klxTgT7sJ9Db/AFWcpxFU5MtIeW7gFZAdGwpDccRrE1vS7Rapc2TMfCoDASR2VB2UkCueZOeUUoVzrLNWl2WlRSeIPxh+LzIK7RT0rGx1m/SaUlNpmiWFJl4iUhVCkKqAWOjtA9gsmJQAfbtYCpPhCFrtSpilLXVRqT/yHzoZMH3qUD2gVBBG0KIBFOL8oexIWJ4smWJdN2y7JKlYxgXPJWklhhCQAkEqBAUoEqZxqNIcekt9pl2dYX1cxTdlExIJc0fCTRqmjigArCduWFhlJnAEZKC5ifCaBXxERfpdd6UWUTEIZpqQVBKE0KVey9HI3VhKi+IKstyR/ZDNJNqBOXV6AZhRLAUZ4seKx+xrvWvjK9FRZ0Z3MI9ZpPfCps2LcWijPwy0zA82akKxO2FKm4HSL1XkYp60LmIUoNjDltucKzXxUVkYjgVMSrMUJYqK1Zkn4AZCFgkKBB1FRuMayXw9rPWMrGGodqRLJCeZDrDYCi04TkhR8NIf74Jl4FpLJfAoblMx5Kp+6DE2ZJWVtVm41eGXpXeyABJChiURi/tAIPi4EHZZhLseYvnUrC5NsTgNXam+ubR67Zrl3D6uchoByiPInuSUuezkOFT9bYVuC1OrDqqj7uPhGHHQJnsb7YLJfPQDm7Zk7vr1iOX1ZApikEDwh+kS1AlT6M3DbuhC1pLMWenpr5xmN6mPj7mRq70FC6bK7oWvq5QQJiQzntZ79N8OZs2RFDXmBrBtmJwlJq2m0bPrZBu56ibjSusi9JaBWgAbbsbeYSkrUokKzzAp5tzpD9+AKWvsDR2XRmaA7XLwTjLmABYGb0ILV3/9hFHrKywPAjbZbMFTGOjqpu/lvGJDLuqUEtgFWNa+sM9lQETSHzQoPzT/ABEinVlhQ2A/OBzFrHPEs0KIUJIBMGXY5aAShCcVGcOATSEbPNWtSAsBQYDEmlC5AY7mNN0a2+8RhSDTa2xmfxPlC1lnvVuGyufLIcEiAVnVSfWNbFjdwOlQ+3Yly8KVYBqcy2rb4a7zJSBgLFOFq5gflfYRB65xIZI/mAraAlRStK3SkEBABJB1GlKuIzErkgCHmbEqkt0PEFvi1yj1c1OGakoYpXixpPkWr5GBJdmkKrhKOBdvQxt0mt0oiWhFAM6Nw0YnN95hazyGSzE00b5xYzeUHpPC2+Y9xNPuSfyTve/kfGF7ImbJmY0hEyhBbUHSj7vCELTKOgNfqsDptD02eo+h4wCsbjGUVRk6ue8llak9UUMl3KgQX0p9UiS2a8CQ60KTvHaH/wCcuYEQ665VoaWtLKT1aAUuAHwirnziT2UEJAWsqV/apSAngBn+54qIscyBiB0jmVZEcYqj7R7tJtx6tJKpiEKYAlyxBy3ARZyLelIPXKCWD4zQKAzfQKDimuY1AYjPTaFicAwyD97C5bg+bRmK0Jg5BvAlS3pYFylBMxBQQKhQIz47Y1u23qs81E1IBKC4Cg4PEc4srpvZpZ6iYtuziBfYGIfcK+MVvec4KWVJAA9d/wAIrR94kbja22TT/wDo6QghNmTjYJ7UxRlJ4J2f25Qy2/pDa7UFJmTQJdHAwolgUozVyG3KI1LUnEMWJnqzP58DBs1UpTqAIADJTmpR2qOQEbtA6QQBLY+xLK1f/VzHbY8w0WjFc/Y7ZyhE3EXOGSODBRHkqLGhN8mHMLyPCKqnOD3Sc+UWqvI8Iqm2XkEkJWogVI2RLqbtaETkC2N0QWuuWzzMazMYUkFLO/NtW8IQn3pKH5n3CphRNulrKT1iQ2T5+cJAMWNoB8vPaD37fCZTg98gkAMMIbM/LdEBUjFU5Zkn6zgvpComdMBOIKUSFaFOnkwgZSmau/dshy+ReJ7em0eMlVB5ItjJRd8iUizKmJCiChWInvUBoNkR27ZSlrSEZhi8JSLaoJwhZKK9l+yNcuOmUH3BeAkzXUwQpJSVeyXz4Rm4gGEv6eyEsW7/AGk6+7SQ2LvGmId59S+2M22wTDKVhwzARQthUBwyPJuEMxt2EKVmEuf5h0sN7Ykg90gdpsifqnKJtrLzKnKniLyLrKJOBYBXmS5qRWNX6spXntG0atC8y8cZAcDRxV9Ib7+tBRKZIBrTRtpjUBY1BZwokgtSWZYq3ZPA5fW+IH0zU9pIOQSGpkC5z4mHO7ukc3EhE5ik9mgbgT5ecMPS2aVWuckVAIDftTB+EVajBXIDyI3WvEllDRvA7fKH26LyStGBRCVQ0JsxLIZioMl8idnGBbTJACXfEeTKGY3GH+CMiczcWqOF7HfrH633S6gSSQNBTWr7R8oWlFsj/EMNmvyalklQUBqQ5HhWDhf6aYpYPB/iIlfBkHHWetj1eA8g0Y5JtSAGmKKcTpBALudQQKEQ1WiaTOD9amckYUKJxJWHLPuz+MD269jMHVkiWgkVwkmhcVB2xpKvBQ7JXjSHCTV251ijFjKJZ6zzdZnXLk2jpN51sqCpnJzaj1Y7nOfGF0W1Cwe6wAbsgE84aCXOTgkMMtsPt1XOolCEhSlrLMmpGeeggXWI8RV6wJVrU5KlFmcABw42sYUXJIpiqMIH7kiH+8bpkS5nVqWpE1qvvyzhgSFdcQKhFK1D5eDP4x2MWYvJqF2lh2kus14EKlypZokKWt9QzJHiR7sLWe9Hmd7XL+Yit1W8I65SlVohBLmg3jUP5QVKny2BC0+IikyZeRJ3bpAnSlIUKEc0qFUqHOnAmM2YS5VnEwZYaPm+THeDTlDb0cvdMxBST2k7DmNoPrDPeilKWuWSvAklaQO72quaaKCtdY0C4DtsFmb9OxMmSkBAJUnF3cy6X55GkVlKlTZhwhKlK2AF/wCIt29phSoLIBY13OkhxtIxPyhlm2okf05wCiPzdWBydD+sajlB0is9hv8Af8SIyej84VUEg7Canw+cCLtLdkSw+T1J4ARMpE+1AsuWiYnaFAf98IXVc8lS+sAVLWKuhRBf5xoz180l8Qqab7SR/YdMUU2rESWMrPSi/lFpRBfswu9Err8BUcRQTiLn8/zidRwYNyI8EEWJheR4RUluswmAhXI7ItqZkeBirpkkkKIFNYm1RoiIzXYqMku6pRSQQx2uX4wwXtdUyUMae0jUpBJHLZEuloGEbax5KSKg02GnnClciLXMVPrK/mD7wpKZCFEJDOak1JJU1NfACNJ9zKCkhZIY9oEEHl9axYYOuFuDGNLRJTMYEOK5j0g/FvtKhr8iny8SuLZZyhQwSyBtfOPWeyLX+Vn2/VYk96XLMS5knEG7hZzwehhgl2tSVM2FmcZV2EH0hopuRPQxa52x0tR0u+ZgARMqoO2wpyAPCDrJMZpRoHBG9IdvMmkM0y8kqrh7Qyr/ABWkazraFEFiCBm+WriMKEw1yWtt1koTa2yNATlCV+zCqUFZAEDi42Qy2e8U1Ewl9C3ZVnnqIUwqmqIlhSg1DhIHLEBAIm1rM3Iy7esXnSjhRMcVW2ebMoeRVDReZmJnKnhJUhSnJzSWZwSN7w82665q5QCEhkA55klgcL/2iD+iVnUJCkzEEdogAjMMHodHg8+RbvrJW1Axjy8+sikuYuYpSZSFLCq4a9hW19G27DBVpuieHVNDqLCjGuQdtYnSZAQlgcI0AYeggO8pONICFhBcKdny57a8oEZ9x9pK2rLMOwkNXdhWrDLBwoGF0jvEZl+NOUGyOjE40OEb1V8AIlkqSlCUpSAoMBTdtO2CF2VSA5w1yAU5gH1PIrvBOpytZXoJAbdcVqldw40/2mvgfhAEuwTdUFCdSogM3GrxZKQS70c5RG73T1sxKBkO0T6DwrzEEuUngw8WpyOajZdd3YmUcxlTSLU6ByupKgWJUhwdhD08IjN23eSlQGYQW4gU84eLbalIQlcosxCgfrQ7IT41sK9Y9/eDTJtonhIUZM5RCFoUqSlZSlZYkKUGoaMDmOcIdNrOjG6OrGBDzFITVSkpqWSct/CGXqlpxYZq0JaiQpWAEu6sLs5FOZ2xH5YUSUYnqAwX2TVzuZgYoY7vlMbpnw7iGG7j/f6i1kllKQFoJSe9hqqp2c4dLNLs79h3yOLEPEqYCPS7vKwCpRLsSAzU/uNOLPHrbdM1acKCgIU7pU5zGbkZ+GUAjEnzGZrPg93/ABkj157/AH/MNloTUy6FJooVDsDmMwQfODrQpChLXiCVnsAZ1V+VQFQKZncYZRcChLSOuUCHcpdqgAUfQAVhysF1CXLSgqxkPVQFXL5aCGb1HeQeKiKQDuB7f+wS1kAhK0zO6S3WOAlOrKZhGstcqjOnFUY00I4jbxg83ehQ7rOCCxIocw0Nl4yVhyAlSE6nZwggVbvNx5UbgMQf7mtoeXM7igk1xJq2T1bIbDBUm8AVlBBcagFjtpnDZddqndoKKDLFCFqbNwEpOrsaQ8yLpS4UVKNAGoGHEB30fOka1AeablocZRz2Ik++z3Kb+z/aJhET6BgATW/s/wBolkdh+WZi+QTWbkeBirgQAXBJ2vl84tCf3VcD6RU6JziuYod0K1QuorP2MTOWEAu+b0aNpYGTu2myNFzQpgDnGUUUAAkBmDBjtqdYnNxNgjmbrDKBbbCy5PaApxzFd4hGfaUIqtQHEwIu9MTCUhUzeB2feNIGyTxHppMrDdt49TwP7NCOCpT8tRSAbZd6VKDoCifzKAcZhn28YUSm0LzKJQ2DtK8SwHnC8myBCsWJSjk6i/gMvKALEGGMePHyz2fRb/Jr7XGi9ejcgkDDgJoSkgDnDfN6HH8s0bsQ+I+US6YkMxbOEVoD4i+TZmDTM4HWYNQwHBP5gFguwS0JSoIWQM28KwXLS1KJG6PSZYdgTtO/dCypOlPlGHJzzEOba4LMll2xEk6BhSCJCVUeg82jazSVKJwjEdVGiRz2xi0SUpIStRmK9lNAOMYz3xDXESLPAms2dLT3lB95c+EITLzltQKVwQr4iF+qAHZSlD5kMVHiSG8BCAs8sCicfHteao1QJx8MepgxvyTriTxQfg8LIvSSRSYngot65QoLKjWShuCYQn3XJVXqyimYUQPB28oMbZn/AB+/5hM6aMPozEHgYj1xDrJswnNzllQsPIQuu4EqqmY4O1IOfBoVuqxiRPSl8QUKUbx8II0ENSjT7A3B5jlet4ps/VoQsgqGJZAcp4kZOX8ocLumImWUBwEhIq+RTQ+kRy/7oIXiQSQc06g1PZ3NVtx3CCrvsycLggqIqlyoJOhw7eUJpAgYd+8pKksfxBLfdiZwYLOH29P2J+J84b7DcXVWgdUVEIwlRUQAXegYVLeoiSJfUeGR3iNxDhkYCh0kBzMpKke38TOBwX4RqnssDyO3+YUAjZtwI2EAjzhdmTir56TUsAXhRGQ2QP1AcnMHTZwjIUUsDUcIZVzP4m01NXH/AGNQA2FQ0auRjGNy7FhlujM44mSNfKNM4QaTdkpCgtKACCWzodoGQO+DUx5QEeSIzcSOZpJJ5kv6CZTf2f7RK4inQTKbxT/tErirB8ktx/IJpP7quB9Ipu9rXLko/qGqi9KqVWtOUXFae4pvZPpFPfhiHKlVVtqT4nTdAajqIR8MfuXXoO8BReMyaGlSSE+0s4QOA15R5FgnzSy5rbkAB/3Ky8IcrK3dXiGeEgaafW6MSbRtBG9qROT1E0ajZRxKB/HJ/s3X0qJ2W6JSD3cShqvtHk/why0hIO4OfpHp1nVV6GmefCF2LkuRmyNuYk+55m2IksKRmXZ61rseEDNKSKHLVs9xGnKF7LNxO9IFvWBVcTW0S8IfMbISRIdq0OkKW60pQglZp5k7BvgGyWWbPopWBBySHy2qVnBL8tmEFLRxSoPhSMSjklOf8QVa5cuSh7Qqp/Kk+RbONbKqVZ3RISCW7UzQnZXQbvGAE2dSypalFZNQ+TboXVn2+5/xHUmP3MStHSBKgEgKCRokAQiL5l+yscoNY0YAj0jc13Qw7QOBFlwx5H3jeb0lmhU3iBBKLXLIotHvD5xmZYpZDlKTnpTflDfOumSSMw7d00Hyg1KGYVU8cwy0XrJTmtzoBXzhmtd6TFuAcKdmviPqsF2m4Us6FV31HlWGq12NctsQJFKguPEfHfDUCdoaBO0RE5aS+JT8YOl3wErR1gCmaqXcPozZihpsgS3TJPVlQK3ocO7VuEOt3XlZUJBlSwSzEqKQX3kknPdBtyOkeiA+Y8VJBaRjlYk17JUk5AkDEnk484apk5S1oSZeEEuFOKgAmmypT6QlMvty00KQn2RUEbyWcEaAQoq95YmIU7gJUTTJwG9IlTGVFV6w3YPlUgfWFlfaUHoAkDzf1EbDKkb3bZeubqVJmKNVAEBQVqGUxoPSHZfR2alJKsIUB3ASpZ8AWhvhnoBIswZshNRoaMGY0bpjWYfV/X5wsRIqYSHjcCNTChVBThXX7TUjfCUhDA8YUVCcnvKDj0jD8s0AseIoqPPGCr/sYeNA4gmTHoGaTeKf9olcRPoFlN4p/wBolkV4fkl2L5BEbWD1a2zwqbwMVPhWAxDlthEW8MoxBZcYaa6BhKpkyhhAUlaiByhFMpQcEEv/AGnyi3YxCPhx6zthqgZUtkUQAS77YXtPa7RBenafPyEWmEjYI9hGyOOlBO65mw0QD1lRy5ySwUa74KlpAFG5RaPVJ2DwEeEobB4CMbSX3i/B95Ulsky5gAVoXFY9nq/gBFt9WNg8IzgGwQQ01cXO8E+sqNQAFaDdCkubSlONItjCNkeKRsEYdKD3nDB7yqUpLZE6ksWjMuQSXwqPIxapEeaM+FHS5vg+8qtSaMxHKBUyqFgQNz1rrFvNHmghpgO87wm/7So6tr4R5vpotxo9hGwQXgD1gfD+8p6ZZkkEYQH3RG5vRnCt0stD91WkdCYBsHhGcA2Dwg0xlehjExunQyo7NK7KQQAwAw5gNoIdronoQtOJAUEkkNQpJDEgjaMxllsixsI2CPYRALg2tuuYMRHIMhy7hlGd1qQoEgMqSpCUoYABgqrggGvnlDjNUAqipYUC+JTkcgKA8GiQtHmij+I02ZXfSCTKKsctaSo95KQpn2pf0hkTLUrMEbq+cW80ZaFNjBNxB09nrKoNlWM0q8DGyZKvZV4GLVj0D4HvO+H95Vhsyz+RXgflHlXVMUKSl8cJi04xGHD6GaNOPWVWm7Z470ldNcJjKrsm/pTPdV8otSMRhw+874cesjHQezrQJuNJS5SzgjbtiUR6PQ5F2io5V2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pic>
        <p:nvPicPr>
          <p:cNvPr id="11267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313" y="851658"/>
            <a:ext cx="3366244" cy="2434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973" y="1773213"/>
            <a:ext cx="2745531" cy="37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2.bp.blogspot.com/-XSqn4EWl1Ts/U3m9Wycf8UI/AAAAAAAAFrg/9Q6vmGMUWcY/s1600/59euyeof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385" y="3276052"/>
            <a:ext cx="246427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http://img.espicture.ru/1/basnya-kryilova-kvartet-kartinki-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32313" y="1773213"/>
            <a:ext cx="2731355" cy="37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5"/>
          <p:cNvSpPr txBox="1">
            <a:spLocks noChangeArrowheads="1"/>
          </p:cNvSpPr>
          <p:nvPr/>
        </p:nvSpPr>
        <p:spPr bwMode="auto">
          <a:xfrm>
            <a:off x="1587" y="214290"/>
            <a:ext cx="91424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Озвучьте тему урока. . 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7937"/>
            <a:ext cx="399135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32363" y="2924175"/>
            <a:ext cx="3779837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Басня </a:t>
            </a:r>
            <a:r>
              <a:rPr lang="ru-RU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И.А.Крылова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«Квартет»</a:t>
            </a:r>
          </a:p>
        </p:txBody>
      </p:sp>
      <p:pic>
        <p:nvPicPr>
          <p:cNvPr id="5" name="Басня КВАРТЕТ  (без музыки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049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4071938" y="2000250"/>
            <a:ext cx="49291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Вот четыре музыканта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Замечательно играют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Этот маленький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оркестрик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Все квартетом называют.</a:t>
            </a:r>
          </a:p>
          <a:p>
            <a:pPr algn="ctr" eaLnBrk="1" hangingPunct="1"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Квартет 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charset="0"/>
              </a:rPr>
              <a:t>–</a:t>
            </a: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 ансамбль из четырёх исполнителей</a:t>
            </a:r>
            <a:r>
              <a:rPr lang="ru-RU" sz="11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0" y="214313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Что такое квартет?</a:t>
            </a:r>
          </a:p>
        </p:txBody>
      </p:sp>
      <p:pic>
        <p:nvPicPr>
          <p:cNvPr id="12294" name="Picture 6" descr="http://www.gomel-prazdnik.by/files/svadba/festfaliyaq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84250"/>
            <a:ext cx="3964434" cy="5689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916238" y="987425"/>
            <a:ext cx="576897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Классический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квартет – произведение из четырёх частей для четырёх исполнителей играющих на струнных, духовых инструментах.</a:t>
            </a:r>
          </a:p>
          <a:p>
            <a:pPr algn="ctr" eaLnBrk="1" hangingPunct="1">
              <a:defRPr/>
            </a:pP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Бывают и </a:t>
            </a:r>
            <a:r>
              <a:rPr lang="ru-RU" sz="2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вокальные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квартеты.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14313" y="47148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69888" y="117475"/>
            <a:ext cx="8501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Виды квартета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01" y="887944"/>
            <a:ext cx="2289166" cy="323599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36" y="4073310"/>
            <a:ext cx="249025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1137"/>
          <a:stretch/>
        </p:blipFill>
        <p:spPr bwMode="auto">
          <a:xfrm>
            <a:off x="0" y="4073310"/>
            <a:ext cx="2120974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535" y="4073310"/>
            <a:ext cx="2233383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227" y="4073310"/>
            <a:ext cx="305454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5143500" y="714375"/>
            <a:ext cx="312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3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15888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Классический квартет 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41628" y="837000"/>
            <a:ext cx="8406836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138" y="3316288"/>
            <a:ext cx="3343275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284984"/>
            <a:ext cx="15621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00771">
            <a:off x="1878013" y="4065588"/>
            <a:ext cx="23907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81763" y="6413500"/>
            <a:ext cx="1835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Виолончель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98713" y="6269038"/>
            <a:ext cx="13096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Скрипка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49800" y="6269038"/>
            <a:ext cx="9747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00771">
            <a:off x="-25400" y="4065588"/>
            <a:ext cx="23907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69900" y="6249988"/>
            <a:ext cx="13096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Скрипка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4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915</Words>
  <Application>Microsoft Office PowerPoint</Application>
  <PresentationFormat>Экран (4:3)</PresentationFormat>
  <Paragraphs>318</Paragraphs>
  <Slides>28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 И.А.Крылов. Басня «Квартет». </vt:lpstr>
      <vt:lpstr>Цели урока: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</dc:creator>
  <cp:lastModifiedBy>Admin</cp:lastModifiedBy>
  <cp:revision>99</cp:revision>
  <dcterms:created xsi:type="dcterms:W3CDTF">2012-12-25T07:02:57Z</dcterms:created>
  <dcterms:modified xsi:type="dcterms:W3CDTF">2020-03-04T19:48:45Z</dcterms:modified>
</cp:coreProperties>
</file>